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56" r:id="rId5"/>
    <p:sldId id="290" r:id="rId6"/>
    <p:sldId id="275" r:id="rId7"/>
    <p:sldId id="259" r:id="rId8"/>
    <p:sldId id="283" r:id="rId9"/>
    <p:sldId id="278" r:id="rId10"/>
    <p:sldId id="291" r:id="rId11"/>
    <p:sldId id="292" r:id="rId12"/>
    <p:sldId id="293" r:id="rId13"/>
    <p:sldId id="294" r:id="rId14"/>
    <p:sldId id="280" r:id="rId15"/>
    <p:sldId id="295" r:id="rId16"/>
    <p:sldId id="267" r:id="rId17"/>
    <p:sldId id="281" r:id="rId18"/>
    <p:sldId id="297" r:id="rId19"/>
    <p:sldId id="282" r:id="rId20"/>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Corbel" panose="020B0503020204020204" pitchFamily="34" charset="0"/>
      <p:regular r:id="rId26"/>
      <p:bold r:id="rId27"/>
      <p:italic r:id="rId28"/>
      <p:boldItalic r:id="rId29"/>
    </p:embeddedFont>
    <p:embeddedFont>
      <p:font typeface="Corbel 1" panose="020B0604020202020204" charset="0"/>
      <p:regular r:id="rId30"/>
      <p:bold r:id="rId31"/>
    </p:embeddedFont>
    <p:embeddedFont>
      <p:font typeface="Corbel 4" panose="020B0604020202020204" charset="0"/>
      <p:regular r:id="rId32"/>
      <p:bold r:id="rId33"/>
      <p:italic r:id="rId34"/>
      <p:boldItalic r:id="rId35"/>
    </p:embeddedFont>
    <p:embeddedFont>
      <p:font typeface="Helvetica" panose="020B060402020202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07" userDrawn="1">
          <p15:clr>
            <a:srgbClr val="A4A3A4"/>
          </p15:clr>
        </p15:guide>
        <p15:guide id="2" pos="100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D3FD07-5F24-1CFB-5CA8-0A6635958698}" name="Steve Solot" initials="SS" userId="S::steve@o-spi.com::e6b0f269-0d92-4d33-a9d7-aa57abea18a7" providerId="AD"/>
  <p188:author id="{18C1191C-D930-AC59-6CF1-0BD7807C13BF}" name="Leon Forde" initials="LF" userId="S::leon@o-spi.com::5f37f719-6faf-493f-99d8-a6b52d9ca9cb" providerId="AD"/>
  <p188:author id="{20DCAF3A-90D9-BFC2-5E44-C590F8D37757}" name="Kayleigh Hughes" initials="KH" userId="S::kayleigh@o-spi.com::12580415-98ed-476d-9b2f-fb5aaf854b07" providerId="AD"/>
  <p188:author id="{DE3EE87E-18D2-C2F4-DE67-8D5E0E52C60A}" name="Eleanor Jubb" initials="EJ" userId="S::eleanor@o-spi.com::0d64fcc0-c2e8-4021-946f-885f6c8f29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F26"/>
    <a:srgbClr val="485F6C"/>
    <a:srgbClr val="B0B0B0"/>
    <a:srgbClr val="9C040C"/>
    <a:srgbClr val="314D5C"/>
    <a:srgbClr val="A6A6A6"/>
    <a:srgbClr val="EBE3E3"/>
    <a:srgbClr val="B03C42"/>
    <a:srgbClr val="B54349"/>
    <a:srgbClr val="5F72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75D05B-856F-A96A-D152-B68B4537DA4E}" v="257" dt="2023-05-26T15:21:31.123"/>
    <p1510:client id="{4E3C31F7-E08D-8D12-6A78-B1A71A1FB169}" v="28" dt="2023-05-26T15:33:58.795"/>
    <p1510:client id="{6805F029-EBDA-8392-A4AB-5455C3969432}" v="2" dt="2023-05-26T14:09:37.964"/>
    <p1510:client id="{6F13554E-5DD1-473D-BC8F-48E1DD8D4CA2}" v="1" dt="2023-05-26T14:04:56.502"/>
    <p1510:client id="{8D986BAB-4506-4FFE-B7CC-D9657C2B1887}" v="1" dt="2023-05-26T14:19:54.770"/>
    <p1510:client id="{AC42B21A-A551-4099-8213-0B3C16ED47CD}" v="1" dt="2023-05-26T15:23:19.320"/>
    <p1510:client id="{C5C38A0C-CDE4-BE41-991A-E197786BA7A3}" v="137" dt="2023-05-26T15:07:21.626"/>
    <p1510:client id="{F31FEDD8-6DE5-433A-AA61-1AA4C4A1635C}" v="1" dt="2023-05-26T14:05:16.389"/>
    <p1510:client id="{FEF81C0E-701C-4544-96AE-C24F30503E51}" v="25" dt="2023-05-27T09:54:45.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5"/>
  </p:normalViewPr>
  <p:slideViewPr>
    <p:cSldViewPr snapToGrid="0">
      <p:cViewPr varScale="1">
        <p:scale>
          <a:sx n="47" d="100"/>
          <a:sy n="47" d="100"/>
        </p:scale>
        <p:origin x="500" y="44"/>
      </p:cViewPr>
      <p:guideLst>
        <p:guide orient="horz" pos="3807"/>
        <p:guide pos="100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https://olsbergspilimited.sharepoint.com/Projects/Mexico%20Incentive%20Study/Economic%20Impact%20Modelling%20and%20Data/Mexico%20Economic%20Impact%20Model%2080%25%20Main%20Analysis%202023-04-18%20%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olsbergspilimited.sharepoint.com/Projects/Mexico%20Incentive%20Study/Economic%20Impact%20Modelling%20and%20Data/Project%20analysis/Project%20numbers%202023-04-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125524841925359E-2"/>
          <c:y val="6.0094829147709715E-2"/>
          <c:w val="0.92533212736401027"/>
          <c:h val="0.80430758739731278"/>
        </c:manualLayout>
      </c:layout>
      <c:barChart>
        <c:barDir val="col"/>
        <c:grouping val="clustered"/>
        <c:varyColors val="0"/>
        <c:ser>
          <c:idx val="0"/>
          <c:order val="0"/>
          <c:tx>
            <c:strRef>
              <c:f>Sheet1!$B$1</c:f>
              <c:strCache>
                <c:ptCount val="1"/>
                <c:pt idx="0">
                  <c:v>Series 1</c:v>
                </c:pt>
              </c:strCache>
            </c:strRef>
          </c:tx>
          <c:spPr>
            <a:solidFill>
              <a:srgbClr val="9C040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orbel" panose="020B0503020204020204" pitchFamily="34" charset="0"/>
                    <a:ea typeface="Inter" panose="020B0502030000000004" pitchFamily="34" charset="0"/>
                    <a:cs typeface="Inter" panose="020B05020300000000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#,##0</c:formatCode>
                <c:ptCount val="11"/>
                <c:pt idx="0">
                  <c:v>288</c:v>
                </c:pt>
                <c:pt idx="1">
                  <c:v>349</c:v>
                </c:pt>
                <c:pt idx="2">
                  <c:v>389</c:v>
                </c:pt>
                <c:pt idx="3">
                  <c:v>422</c:v>
                </c:pt>
                <c:pt idx="4" formatCode="General">
                  <c:v>455</c:v>
                </c:pt>
                <c:pt idx="5" formatCode="General">
                  <c:v>487</c:v>
                </c:pt>
                <c:pt idx="6" formatCode="General">
                  <c:v>496</c:v>
                </c:pt>
                <c:pt idx="7" formatCode="General">
                  <c:v>532</c:v>
                </c:pt>
                <c:pt idx="8" formatCode="General">
                  <c:v>493</c:v>
                </c:pt>
                <c:pt idx="9" formatCode="General">
                  <c:v>560</c:v>
                </c:pt>
                <c:pt idx="10" formatCode="General">
                  <c:v>599</c:v>
                </c:pt>
              </c:numCache>
            </c:numRef>
          </c:val>
          <c:extLst>
            <c:ext xmlns:c16="http://schemas.microsoft.com/office/drawing/2014/chart" uri="{C3380CC4-5D6E-409C-BE32-E72D297353CC}">
              <c16:uniqueId val="{00000000-55C5-E547-B851-22155F94EF29}"/>
            </c:ext>
          </c:extLst>
        </c:ser>
        <c:dLbls>
          <c:showLegendKey val="0"/>
          <c:showVal val="0"/>
          <c:showCatName val="0"/>
          <c:showSerName val="0"/>
          <c:showPercent val="0"/>
          <c:showBubbleSize val="0"/>
        </c:dLbls>
        <c:gapWidth val="35"/>
        <c:axId val="1642144"/>
        <c:axId val="4078208"/>
      </c:barChart>
      <c:catAx>
        <c:axId val="1642144"/>
        <c:scaling>
          <c:orientation val="minMax"/>
        </c:scaling>
        <c:delete val="1"/>
        <c:axPos val="b"/>
        <c:numFmt formatCode="General" sourceLinked="1"/>
        <c:majorTickMark val="none"/>
        <c:minorTickMark val="none"/>
        <c:tickLblPos val="nextTo"/>
        <c:crossAx val="4078208"/>
        <c:crosses val="autoZero"/>
        <c:auto val="1"/>
        <c:lblAlgn val="ctr"/>
        <c:lblOffset val="100"/>
        <c:noMultiLvlLbl val="0"/>
      </c:catAx>
      <c:valAx>
        <c:axId val="4078208"/>
        <c:scaling>
          <c:orientation val="minMax"/>
        </c:scaling>
        <c:delete val="1"/>
        <c:axPos val="l"/>
        <c:numFmt formatCode="#,##0" sourceLinked="1"/>
        <c:majorTickMark val="out"/>
        <c:minorTickMark val="none"/>
        <c:tickLblPos val="nextTo"/>
        <c:crossAx val="1642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a:solidFill>
            <a:sysClr val="windowText" lastClr="000000"/>
          </a:solidFill>
          <a:latin typeface="Corbel" panose="020B0503020204020204" pitchFamily="34" charset="0"/>
          <a:ea typeface="Inter" panose="020B0502030000000004" pitchFamily="34" charset="0"/>
          <a:cs typeface="Inter" panose="020B05020300000000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Sheet1!$B$1</c:f>
              <c:strCache>
                <c:ptCount val="1"/>
                <c:pt idx="0">
                  <c:v>US States</c:v>
                </c:pt>
              </c:strCache>
            </c:strRef>
          </c:tx>
          <c:spPr>
            <a:solidFill>
              <a:srgbClr val="BB071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orbel" panose="020B0503020204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Sheet1!$A$1:$A$8</c:f>
              <c:strCache>
                <c:ptCount val="8"/>
                <c:pt idx="0">
                  <c:v>Year</c:v>
                </c:pt>
                <c:pt idx="1">
                  <c:v>2017</c:v>
                </c:pt>
                <c:pt idx="2">
                  <c:v>2018</c:v>
                </c:pt>
                <c:pt idx="3">
                  <c:v>2019</c:v>
                </c:pt>
                <c:pt idx="4">
                  <c:v>2020</c:v>
                </c:pt>
                <c:pt idx="5">
                  <c:v>2021</c:v>
                </c:pt>
                <c:pt idx="6">
                  <c:v>2022</c:v>
                </c:pt>
                <c:pt idx="7">
                  <c:v>2023</c:v>
                </c:pt>
              </c:strCache>
            </c:strRef>
          </c:cat>
          <c:val>
            <c:numRef>
              <c:f>Sheet1!$B$2:$B$8</c:f>
              <c:numCache>
                <c:formatCode>General</c:formatCode>
                <c:ptCount val="7"/>
                <c:pt idx="0">
                  <c:v>32</c:v>
                </c:pt>
                <c:pt idx="1">
                  <c:v>32</c:v>
                </c:pt>
                <c:pt idx="2">
                  <c:v>33</c:v>
                </c:pt>
                <c:pt idx="3">
                  <c:v>33</c:v>
                </c:pt>
                <c:pt idx="4">
                  <c:v>30</c:v>
                </c:pt>
                <c:pt idx="5">
                  <c:v>35</c:v>
                </c:pt>
                <c:pt idx="6">
                  <c:v>38</c:v>
                </c:pt>
              </c:numCache>
            </c:numRef>
          </c:val>
          <c:extLst>
            <c:ext xmlns:c16="http://schemas.microsoft.com/office/drawing/2014/chart" uri="{C3380CC4-5D6E-409C-BE32-E72D297353CC}">
              <c16:uniqueId val="{00000001-907D-AE49-AF5F-0B60FA8ACF73}"/>
            </c:ext>
          </c:extLst>
        </c:ser>
        <c:ser>
          <c:idx val="2"/>
          <c:order val="1"/>
          <c:tx>
            <c:strRef>
              <c:f>Sheet1!$C$1</c:f>
              <c:strCache>
                <c:ptCount val="1"/>
                <c:pt idx="0">
                  <c:v>Europe</c:v>
                </c:pt>
              </c:strCache>
            </c:strRef>
          </c:tx>
          <c:spPr>
            <a:solidFill>
              <a:srgbClr val="B34349">
                <a:alpha val="8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orbel" panose="020B0503020204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Sheet1!$A$1:$A$8</c:f>
              <c:strCache>
                <c:ptCount val="8"/>
                <c:pt idx="0">
                  <c:v>Year</c:v>
                </c:pt>
                <c:pt idx="1">
                  <c:v>2017</c:v>
                </c:pt>
                <c:pt idx="2">
                  <c:v>2018</c:v>
                </c:pt>
                <c:pt idx="3">
                  <c:v>2019</c:v>
                </c:pt>
                <c:pt idx="4">
                  <c:v>2020</c:v>
                </c:pt>
                <c:pt idx="5">
                  <c:v>2021</c:v>
                </c:pt>
                <c:pt idx="6">
                  <c:v>2022</c:v>
                </c:pt>
                <c:pt idx="7">
                  <c:v>2023</c:v>
                </c:pt>
              </c:strCache>
            </c:strRef>
          </c:cat>
          <c:val>
            <c:numRef>
              <c:f>Sheet1!$C$2:$C$8</c:f>
              <c:numCache>
                <c:formatCode>General</c:formatCode>
                <c:ptCount val="7"/>
                <c:pt idx="0">
                  <c:v>26</c:v>
                </c:pt>
                <c:pt idx="1">
                  <c:v>30</c:v>
                </c:pt>
                <c:pt idx="2">
                  <c:v>31</c:v>
                </c:pt>
                <c:pt idx="3">
                  <c:v>31</c:v>
                </c:pt>
                <c:pt idx="4">
                  <c:v>32</c:v>
                </c:pt>
                <c:pt idx="5">
                  <c:v>33</c:v>
                </c:pt>
                <c:pt idx="6">
                  <c:v>33</c:v>
                </c:pt>
              </c:numCache>
            </c:numRef>
          </c:val>
          <c:extLst>
            <c:ext xmlns:c16="http://schemas.microsoft.com/office/drawing/2014/chart" uri="{C3380CC4-5D6E-409C-BE32-E72D297353CC}">
              <c16:uniqueId val="{00000002-907D-AE49-AF5F-0B60FA8ACF73}"/>
            </c:ext>
          </c:extLst>
        </c:ser>
        <c:ser>
          <c:idx val="3"/>
          <c:order val="2"/>
          <c:tx>
            <c:strRef>
              <c:f>Sheet1!$D$1</c:f>
              <c:strCache>
                <c:ptCount val="1"/>
                <c:pt idx="0">
                  <c:v>Canada</c:v>
                </c:pt>
              </c:strCache>
            </c:strRef>
          </c:tx>
          <c:spPr>
            <a:solidFill>
              <a:srgbClr val="304D5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orbel" panose="020B0503020204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Sheet1!$A$1:$A$8</c:f>
              <c:strCache>
                <c:ptCount val="8"/>
                <c:pt idx="0">
                  <c:v>Year</c:v>
                </c:pt>
                <c:pt idx="1">
                  <c:v>2017</c:v>
                </c:pt>
                <c:pt idx="2">
                  <c:v>2018</c:v>
                </c:pt>
                <c:pt idx="3">
                  <c:v>2019</c:v>
                </c:pt>
                <c:pt idx="4">
                  <c:v>2020</c:v>
                </c:pt>
                <c:pt idx="5">
                  <c:v>2021</c:v>
                </c:pt>
                <c:pt idx="6">
                  <c:v>2022</c:v>
                </c:pt>
                <c:pt idx="7">
                  <c:v>2023</c:v>
                </c:pt>
              </c:strCache>
            </c:strRef>
          </c:cat>
          <c:val>
            <c:numRef>
              <c:f>Sheet1!$D$2:$D$8</c:f>
              <c:numCache>
                <c:formatCode>General</c:formatCode>
                <c:ptCount val="7"/>
                <c:pt idx="0">
                  <c:v>10</c:v>
                </c:pt>
                <c:pt idx="1">
                  <c:v>10</c:v>
                </c:pt>
                <c:pt idx="2">
                  <c:v>11</c:v>
                </c:pt>
                <c:pt idx="3">
                  <c:v>11</c:v>
                </c:pt>
                <c:pt idx="4">
                  <c:v>12</c:v>
                </c:pt>
                <c:pt idx="5">
                  <c:v>11</c:v>
                </c:pt>
                <c:pt idx="6">
                  <c:v>12</c:v>
                </c:pt>
              </c:numCache>
            </c:numRef>
          </c:val>
          <c:extLst>
            <c:ext xmlns:c16="http://schemas.microsoft.com/office/drawing/2014/chart" uri="{C3380CC4-5D6E-409C-BE32-E72D297353CC}">
              <c16:uniqueId val="{00000003-907D-AE49-AF5F-0B60FA8ACF73}"/>
            </c:ext>
          </c:extLst>
        </c:ser>
        <c:ser>
          <c:idx val="4"/>
          <c:order val="3"/>
          <c:tx>
            <c:strRef>
              <c:f>Sheet1!$E$1</c:f>
              <c:strCache>
                <c:ptCount val="1"/>
                <c:pt idx="0">
                  <c:v>Asia / Oceania</c:v>
                </c:pt>
              </c:strCache>
            </c:strRef>
          </c:tx>
          <c:spPr>
            <a:solidFill>
              <a:srgbClr val="304D5B">
                <a:alpha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orbel" panose="020B0503020204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Sheet1!$A$1:$A$8</c:f>
              <c:strCache>
                <c:ptCount val="8"/>
                <c:pt idx="0">
                  <c:v>Year</c:v>
                </c:pt>
                <c:pt idx="1">
                  <c:v>2017</c:v>
                </c:pt>
                <c:pt idx="2">
                  <c:v>2018</c:v>
                </c:pt>
                <c:pt idx="3">
                  <c:v>2019</c:v>
                </c:pt>
                <c:pt idx="4">
                  <c:v>2020</c:v>
                </c:pt>
                <c:pt idx="5">
                  <c:v>2021</c:v>
                </c:pt>
                <c:pt idx="6">
                  <c:v>2022</c:v>
                </c:pt>
                <c:pt idx="7">
                  <c:v>2023</c:v>
                </c:pt>
              </c:strCache>
            </c:strRef>
          </c:cat>
          <c:val>
            <c:numRef>
              <c:f>Sheet1!$E$2:$E$8</c:f>
              <c:numCache>
                <c:formatCode>General</c:formatCode>
                <c:ptCount val="7"/>
                <c:pt idx="0">
                  <c:v>7</c:v>
                </c:pt>
                <c:pt idx="1">
                  <c:v>7</c:v>
                </c:pt>
                <c:pt idx="2">
                  <c:v>10</c:v>
                </c:pt>
                <c:pt idx="3">
                  <c:v>10</c:v>
                </c:pt>
                <c:pt idx="4">
                  <c:v>12</c:v>
                </c:pt>
                <c:pt idx="5">
                  <c:v>14</c:v>
                </c:pt>
                <c:pt idx="6">
                  <c:v>14</c:v>
                </c:pt>
              </c:numCache>
            </c:numRef>
          </c:val>
          <c:extLst>
            <c:ext xmlns:c16="http://schemas.microsoft.com/office/drawing/2014/chart" uri="{C3380CC4-5D6E-409C-BE32-E72D297353CC}">
              <c16:uniqueId val="{00000004-907D-AE49-AF5F-0B60FA8ACF73}"/>
            </c:ext>
          </c:extLst>
        </c:ser>
        <c:ser>
          <c:idx val="5"/>
          <c:order val="4"/>
          <c:tx>
            <c:strRef>
              <c:f>Sheet1!$F$1</c:f>
              <c:strCache>
                <c:ptCount val="1"/>
                <c:pt idx="0">
                  <c:v>Latin America / Caribbean</c:v>
                </c:pt>
              </c:strCache>
            </c:strRef>
          </c:tx>
          <c:spPr>
            <a:solidFill>
              <a:srgbClr val="F5F74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Corbel" panose="020B0503020204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Sheet1!$A$1:$A$8</c:f>
              <c:strCache>
                <c:ptCount val="8"/>
                <c:pt idx="0">
                  <c:v>Year</c:v>
                </c:pt>
                <c:pt idx="1">
                  <c:v>2017</c:v>
                </c:pt>
                <c:pt idx="2">
                  <c:v>2018</c:v>
                </c:pt>
                <c:pt idx="3">
                  <c:v>2019</c:v>
                </c:pt>
                <c:pt idx="4">
                  <c:v>2020</c:v>
                </c:pt>
                <c:pt idx="5">
                  <c:v>2021</c:v>
                </c:pt>
                <c:pt idx="6">
                  <c:v>2022</c:v>
                </c:pt>
                <c:pt idx="7">
                  <c:v>2023</c:v>
                </c:pt>
              </c:strCache>
            </c:strRef>
          </c:cat>
          <c:val>
            <c:numRef>
              <c:f>Sheet1!$F$2:$F$8</c:f>
              <c:numCache>
                <c:formatCode>General</c:formatCode>
                <c:ptCount val="7"/>
                <c:pt idx="0">
                  <c:v>8</c:v>
                </c:pt>
                <c:pt idx="1">
                  <c:v>8</c:v>
                </c:pt>
                <c:pt idx="2">
                  <c:v>8</c:v>
                </c:pt>
                <c:pt idx="3">
                  <c:v>7</c:v>
                </c:pt>
                <c:pt idx="4">
                  <c:v>6</c:v>
                </c:pt>
                <c:pt idx="5">
                  <c:v>7</c:v>
                </c:pt>
                <c:pt idx="6">
                  <c:v>7</c:v>
                </c:pt>
              </c:numCache>
            </c:numRef>
          </c:val>
          <c:extLst>
            <c:ext xmlns:c16="http://schemas.microsoft.com/office/drawing/2014/chart" uri="{C3380CC4-5D6E-409C-BE32-E72D297353CC}">
              <c16:uniqueId val="{00000005-907D-AE49-AF5F-0B60FA8ACF73}"/>
            </c:ext>
          </c:extLst>
        </c:ser>
        <c:ser>
          <c:idx val="6"/>
          <c:order val="5"/>
          <c:tx>
            <c:strRef>
              <c:f>Sheet1!$G$1</c:f>
              <c:strCache>
                <c:ptCount val="1"/>
                <c:pt idx="0">
                  <c:v>Middle East / Africa</c:v>
                </c:pt>
              </c:strCache>
            </c:strRef>
          </c:tx>
          <c:spPr>
            <a:solidFill>
              <a:srgbClr val="470103">
                <a:alpha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orbel" panose="020B0503020204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Sheet1!$A$1:$A$8</c:f>
              <c:strCache>
                <c:ptCount val="8"/>
                <c:pt idx="0">
                  <c:v>Year</c:v>
                </c:pt>
                <c:pt idx="1">
                  <c:v>2017</c:v>
                </c:pt>
                <c:pt idx="2">
                  <c:v>2018</c:v>
                </c:pt>
                <c:pt idx="3">
                  <c:v>2019</c:v>
                </c:pt>
                <c:pt idx="4">
                  <c:v>2020</c:v>
                </c:pt>
                <c:pt idx="5">
                  <c:v>2021</c:v>
                </c:pt>
                <c:pt idx="6">
                  <c:v>2022</c:v>
                </c:pt>
                <c:pt idx="7">
                  <c:v>2023</c:v>
                </c:pt>
              </c:strCache>
            </c:strRef>
          </c:cat>
          <c:val>
            <c:numRef>
              <c:f>Sheet1!$G$2:$G$8</c:f>
              <c:numCache>
                <c:formatCode>General</c:formatCode>
                <c:ptCount val="7"/>
                <c:pt idx="0">
                  <c:v>3</c:v>
                </c:pt>
                <c:pt idx="1">
                  <c:v>5</c:v>
                </c:pt>
                <c:pt idx="2">
                  <c:v>5</c:v>
                </c:pt>
                <c:pt idx="3">
                  <c:v>5</c:v>
                </c:pt>
                <c:pt idx="4">
                  <c:v>5</c:v>
                </c:pt>
                <c:pt idx="5">
                  <c:v>7</c:v>
                </c:pt>
                <c:pt idx="6">
                  <c:v>7</c:v>
                </c:pt>
              </c:numCache>
            </c:numRef>
          </c:val>
          <c:extLst>
            <c:ext xmlns:c16="http://schemas.microsoft.com/office/drawing/2014/chart" uri="{C3380CC4-5D6E-409C-BE32-E72D297353CC}">
              <c16:uniqueId val="{00000006-907D-AE49-AF5F-0B60FA8ACF73}"/>
            </c:ext>
          </c:extLst>
        </c:ser>
        <c:dLbls>
          <c:dLblPos val="ctr"/>
          <c:showLegendKey val="0"/>
          <c:showVal val="1"/>
          <c:showCatName val="0"/>
          <c:showSerName val="0"/>
          <c:showPercent val="0"/>
          <c:showBubbleSize val="0"/>
        </c:dLbls>
        <c:gapWidth val="35"/>
        <c:overlap val="100"/>
        <c:axId val="1501452864"/>
        <c:axId val="1776997312"/>
      </c:barChart>
      <c:catAx>
        <c:axId val="1501452864"/>
        <c:scaling>
          <c:orientation val="minMax"/>
        </c:scaling>
        <c:delete val="1"/>
        <c:axPos val="b"/>
        <c:numFmt formatCode="General" sourceLinked="1"/>
        <c:majorTickMark val="none"/>
        <c:minorTickMark val="none"/>
        <c:tickLblPos val="nextTo"/>
        <c:crossAx val="1776997312"/>
        <c:crosses val="autoZero"/>
        <c:auto val="1"/>
        <c:lblAlgn val="ctr"/>
        <c:lblOffset val="100"/>
        <c:noMultiLvlLbl val="0"/>
      </c:catAx>
      <c:valAx>
        <c:axId val="1776997312"/>
        <c:scaling>
          <c:orientation val="minMax"/>
        </c:scaling>
        <c:delete val="1"/>
        <c:axPos val="l"/>
        <c:numFmt formatCode="General" sourceLinked="1"/>
        <c:majorTickMark val="none"/>
        <c:minorTickMark val="none"/>
        <c:tickLblPos val="nextTo"/>
        <c:crossAx val="1501452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Model!$A$6</c:f>
              <c:strCache>
                <c:ptCount val="1"/>
                <c:pt idx="0">
                  <c:v>Scenario 1 - Do Nothing</c:v>
                </c:pt>
              </c:strCache>
            </c:strRef>
          </c:tx>
          <c:spPr>
            <a:ln w="38100" cap="rnd">
              <a:solidFill>
                <a:srgbClr val="3E474D"/>
              </a:solidFill>
              <a:round/>
            </a:ln>
            <a:effectLst/>
          </c:spPr>
          <c:marker>
            <c:symbol val="none"/>
          </c:marker>
          <c:dLbls>
            <c:dLbl>
              <c:idx val="1"/>
              <c:layout>
                <c:manualLayout>
                  <c:x val="-2.4306816438478925E-2"/>
                  <c:y val="4.5142193874760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21-7B41-8195-6EDF6F8F76AD}"/>
                </c:ext>
              </c:extLst>
            </c:dLbl>
            <c:dLbl>
              <c:idx val="2"/>
              <c:layout>
                <c:manualLayout>
                  <c:x val="-2.5561536616379447E-2"/>
                  <c:y val="2.47696084132499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21-7B41-8195-6EDF6F8F76AD}"/>
                </c:ext>
              </c:extLst>
            </c:dLbl>
            <c:dLbl>
              <c:idx val="3"/>
              <c:layout>
                <c:manualLayout>
                  <c:x val="-3.7771055621255253E-2"/>
                  <c:y val="3.35417801134222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21-7B41-8195-6EDF6F8F76AD}"/>
                </c:ext>
              </c:extLst>
            </c:dLbl>
            <c:dLbl>
              <c:idx val="4"/>
              <c:layout>
                <c:manualLayout>
                  <c:x val="-3.3432865696465704E-2"/>
                  <c:y val="2.45329973127079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21-7B41-8195-6EDF6F8F76AD}"/>
                </c:ext>
              </c:extLst>
            </c:dLbl>
            <c:dLbl>
              <c:idx val="5"/>
              <c:layout>
                <c:manualLayout>
                  <c:x val="-4.4255238370599172E-2"/>
                  <c:y val="4.21401905366342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21-7B41-8195-6EDF6F8F76AD}"/>
                </c:ext>
              </c:extLst>
            </c:dLbl>
            <c:dLbl>
              <c:idx val="6"/>
              <c:layout>
                <c:manualLayout>
                  <c:x val="-4.3804472589548386E-2"/>
                  <c:y val="4.1367199324056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21-7B41-8195-6EDF6F8F76AD}"/>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Model!$F$5:$L$5</c:f>
              <c:numCache>
                <c:formatCode>General</c:formatCode>
                <c:ptCount val="7"/>
                <c:pt idx="0">
                  <c:v>2022</c:v>
                </c:pt>
                <c:pt idx="1">
                  <c:v>2023</c:v>
                </c:pt>
                <c:pt idx="2">
                  <c:v>2024</c:v>
                </c:pt>
                <c:pt idx="3">
                  <c:v>2025</c:v>
                </c:pt>
                <c:pt idx="4">
                  <c:v>2026</c:v>
                </c:pt>
                <c:pt idx="5">
                  <c:v>2027</c:v>
                </c:pt>
                <c:pt idx="6">
                  <c:v>2028</c:v>
                </c:pt>
              </c:numCache>
            </c:numRef>
          </c:cat>
          <c:val>
            <c:numRef>
              <c:f>Model!$F$6:$L$6</c:f>
              <c:numCache>
                <c:formatCode>_(* #,##0_);_(* \(#,##0\);_(* "-"??_);_(@_)</c:formatCode>
                <c:ptCount val="7"/>
                <c:pt idx="0">
                  <c:v>673.43409730124984</c:v>
                </c:pt>
                <c:pt idx="1">
                  <c:v>831.69111016704358</c:v>
                </c:pt>
                <c:pt idx="2">
                  <c:v>1027.1385210562989</c:v>
                </c:pt>
                <c:pt idx="3">
                  <c:v>1027.1385210562989</c:v>
                </c:pt>
                <c:pt idx="4">
                  <c:v>1027.1385210562989</c:v>
                </c:pt>
                <c:pt idx="5">
                  <c:v>975.78159500348397</c:v>
                </c:pt>
                <c:pt idx="6">
                  <c:v>926.99251525330976</c:v>
                </c:pt>
              </c:numCache>
            </c:numRef>
          </c:val>
          <c:smooth val="0"/>
          <c:extLst>
            <c:ext xmlns:c16="http://schemas.microsoft.com/office/drawing/2014/chart" uri="{C3380CC4-5D6E-409C-BE32-E72D297353CC}">
              <c16:uniqueId val="{00000006-C921-7B41-8195-6EDF6F8F76AD}"/>
            </c:ext>
          </c:extLst>
        </c:ser>
        <c:ser>
          <c:idx val="1"/>
          <c:order val="1"/>
          <c:tx>
            <c:strRef>
              <c:f>Model!$A$7</c:f>
              <c:strCache>
                <c:ptCount val="1"/>
                <c:pt idx="0">
                  <c:v>Scenario 2 - Low Adoption</c:v>
                </c:pt>
              </c:strCache>
            </c:strRef>
          </c:tx>
          <c:spPr>
            <a:ln w="38100" cap="rnd">
              <a:solidFill>
                <a:srgbClr val="595959"/>
              </a:solidFill>
              <a:round/>
            </a:ln>
            <a:effectLst/>
          </c:spPr>
          <c:marker>
            <c:symbol val="none"/>
          </c:marker>
          <c:dLbls>
            <c:dLbl>
              <c:idx val="1"/>
              <c:layout>
                <c:manualLayout>
                  <c:x val="2.3090824006407232E-2"/>
                  <c:y val="3.48348417028784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21-7B41-8195-6EDF6F8F76AD}"/>
                </c:ext>
              </c:extLst>
            </c:dLbl>
            <c:dLbl>
              <c:idx val="2"/>
              <c:layout>
                <c:manualLayout>
                  <c:x val="-3.0872726532862039E-2"/>
                  <c:y val="-3.20122847714575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21-7B41-8195-6EDF6F8F76AD}"/>
                </c:ext>
              </c:extLst>
            </c:dLbl>
            <c:dLbl>
              <c:idx val="3"/>
              <c:layout>
                <c:manualLayout>
                  <c:x val="-5.0340615456894611E-2"/>
                  <c:y val="-3.61616623648185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921-7B41-8195-6EDF6F8F76AD}"/>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Model!$F$5:$L$5</c:f>
              <c:numCache>
                <c:formatCode>General</c:formatCode>
                <c:ptCount val="7"/>
                <c:pt idx="0">
                  <c:v>2022</c:v>
                </c:pt>
                <c:pt idx="1">
                  <c:v>2023</c:v>
                </c:pt>
                <c:pt idx="2">
                  <c:v>2024</c:v>
                </c:pt>
                <c:pt idx="3">
                  <c:v>2025</c:v>
                </c:pt>
                <c:pt idx="4">
                  <c:v>2026</c:v>
                </c:pt>
                <c:pt idx="5">
                  <c:v>2027</c:v>
                </c:pt>
                <c:pt idx="6">
                  <c:v>2028</c:v>
                </c:pt>
              </c:numCache>
            </c:numRef>
          </c:cat>
          <c:val>
            <c:numRef>
              <c:f>Model!$F$7:$L$7</c:f>
              <c:numCache>
                <c:formatCode>_(* #,##0_);_(* \(#,##0\);_(* "-"??_);_(@_)</c:formatCode>
                <c:ptCount val="7"/>
                <c:pt idx="0">
                  <c:v>673.43409730124984</c:v>
                </c:pt>
                <c:pt idx="1">
                  <c:v>881.69111016704358</c:v>
                </c:pt>
                <c:pt idx="2">
                  <c:v>1127.1385210562989</c:v>
                </c:pt>
                <c:pt idx="3">
                  <c:v>1152.1385210562989</c:v>
                </c:pt>
                <c:pt idx="4">
                  <c:v>1167.1385210562989</c:v>
                </c:pt>
                <c:pt idx="5">
                  <c:v>1167.1385210562989</c:v>
                </c:pt>
                <c:pt idx="6">
                  <c:v>1167.1385210562989</c:v>
                </c:pt>
              </c:numCache>
            </c:numRef>
          </c:val>
          <c:smooth val="0"/>
          <c:extLst>
            <c:ext xmlns:c16="http://schemas.microsoft.com/office/drawing/2014/chart" uri="{C3380CC4-5D6E-409C-BE32-E72D297353CC}">
              <c16:uniqueId val="{0000000A-C921-7B41-8195-6EDF6F8F76AD}"/>
            </c:ext>
          </c:extLst>
        </c:ser>
        <c:ser>
          <c:idx val="2"/>
          <c:order val="2"/>
          <c:tx>
            <c:strRef>
              <c:f>Model!$A$8</c:f>
              <c:strCache>
                <c:ptCount val="1"/>
                <c:pt idx="0">
                  <c:v>Scenario 3 - Full Adoption</c:v>
                </c:pt>
              </c:strCache>
            </c:strRef>
          </c:tx>
          <c:spPr>
            <a:ln w="38100" cap="rnd">
              <a:solidFill>
                <a:srgbClr val="9C040C"/>
              </a:solidFill>
              <a:round/>
            </a:ln>
            <a:effectLst/>
          </c:spPr>
          <c:marker>
            <c:symbol val="none"/>
          </c:marker>
          <c:dPt>
            <c:idx val="0"/>
            <c:bubble3D val="0"/>
            <c:spPr>
              <a:ln w="38100" cap="rnd">
                <a:solidFill>
                  <a:schemeClr val="tx1"/>
                </a:solidFill>
                <a:round/>
              </a:ln>
              <a:effectLst/>
            </c:spPr>
            <c:extLst>
              <c:ext xmlns:c16="http://schemas.microsoft.com/office/drawing/2014/chart" uri="{C3380CC4-5D6E-409C-BE32-E72D297353CC}">
                <c16:uniqueId val="{0000000C-C921-7B41-8195-6EDF6F8F76AD}"/>
              </c:ext>
            </c:extLst>
          </c:dPt>
          <c:dPt>
            <c:idx val="1"/>
            <c:bubble3D val="0"/>
            <c:extLst>
              <c:ext xmlns:c16="http://schemas.microsoft.com/office/drawing/2014/chart" uri="{C3380CC4-5D6E-409C-BE32-E72D297353CC}">
                <c16:uniqueId val="{0000000D-C921-7B41-8195-6EDF6F8F76AD}"/>
              </c:ext>
            </c:extLst>
          </c:dPt>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Model!$F$5:$L$5</c:f>
              <c:numCache>
                <c:formatCode>General</c:formatCode>
                <c:ptCount val="7"/>
                <c:pt idx="0">
                  <c:v>2022</c:v>
                </c:pt>
                <c:pt idx="1">
                  <c:v>2023</c:v>
                </c:pt>
                <c:pt idx="2">
                  <c:v>2024</c:v>
                </c:pt>
                <c:pt idx="3">
                  <c:v>2025</c:v>
                </c:pt>
                <c:pt idx="4">
                  <c:v>2026</c:v>
                </c:pt>
                <c:pt idx="5">
                  <c:v>2027</c:v>
                </c:pt>
                <c:pt idx="6">
                  <c:v>2028</c:v>
                </c:pt>
              </c:numCache>
            </c:numRef>
          </c:cat>
          <c:val>
            <c:numRef>
              <c:f>Model!$F$8:$L$8</c:f>
              <c:numCache>
                <c:formatCode>_(* #,##0_);_(* \(#,##0\);_(* "-"??_);_(@_)</c:formatCode>
                <c:ptCount val="7"/>
                <c:pt idx="0">
                  <c:v>673.43409730124984</c:v>
                </c:pt>
                <c:pt idx="1">
                  <c:v>931.69111016704358</c:v>
                </c:pt>
                <c:pt idx="2">
                  <c:v>1277.1385210562989</c:v>
                </c:pt>
                <c:pt idx="3">
                  <c:v>1327.1385210562989</c:v>
                </c:pt>
                <c:pt idx="4">
                  <c:v>1377.1385210562989</c:v>
                </c:pt>
                <c:pt idx="5">
                  <c:v>1427.1385210562989</c:v>
                </c:pt>
                <c:pt idx="6">
                  <c:v>1477.1385210562989</c:v>
                </c:pt>
              </c:numCache>
            </c:numRef>
          </c:val>
          <c:smooth val="0"/>
          <c:extLst>
            <c:ext xmlns:c16="http://schemas.microsoft.com/office/drawing/2014/chart" uri="{C3380CC4-5D6E-409C-BE32-E72D297353CC}">
              <c16:uniqueId val="{0000000E-C921-7B41-8195-6EDF6F8F76AD}"/>
            </c:ext>
          </c:extLst>
        </c:ser>
        <c:dLbls>
          <c:dLblPos val="t"/>
          <c:showLegendKey val="0"/>
          <c:showVal val="1"/>
          <c:showCatName val="0"/>
          <c:showSerName val="0"/>
          <c:showPercent val="0"/>
          <c:showBubbleSize val="0"/>
        </c:dLbls>
        <c:smooth val="0"/>
        <c:axId val="1750682416"/>
        <c:axId val="1749578032"/>
      </c:lineChart>
      <c:catAx>
        <c:axId val="175068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749578032"/>
        <c:crosses val="autoZero"/>
        <c:auto val="1"/>
        <c:lblAlgn val="ctr"/>
        <c:lblOffset val="100"/>
        <c:noMultiLvlLbl val="0"/>
      </c:catAx>
      <c:valAx>
        <c:axId val="1749578032"/>
        <c:scaling>
          <c:orientation val="minMax"/>
        </c:scaling>
        <c:delete val="0"/>
        <c:axPos val="l"/>
        <c:numFmt formatCode="_(* #,##0_);_(* \(#,##0\);_(* &quot;-&quot;??_);_(@_)" sourceLinked="1"/>
        <c:majorTickMark val="none"/>
        <c:minorTickMark val="none"/>
        <c:tickLblPos val="nextTo"/>
        <c:spPr>
          <a:noFill/>
          <a:ln>
            <a:noFill/>
          </a:ln>
          <a:effectLst/>
        </c:spPr>
        <c:txPr>
          <a:bodyPr rot="-60000000" vert="horz"/>
          <a:lstStyle/>
          <a:p>
            <a:pPr>
              <a:defRPr/>
            </a:pPr>
            <a:endParaRPr lang="en-US"/>
          </a:p>
        </c:txPr>
        <c:crossAx val="1750682416"/>
        <c:crosses val="autoZero"/>
        <c:crossBetween val="between"/>
      </c:valAx>
    </c:plotArea>
    <c:plotVisOnly val="1"/>
    <c:dispBlanksAs val="gap"/>
    <c:showDLblsOverMax val="0"/>
    <c:extLst/>
  </c:chart>
  <c:spPr>
    <a:ln>
      <a:noFill/>
    </a:ln>
  </c:spPr>
  <c:txPr>
    <a:bodyPr/>
    <a:lstStyle/>
    <a:p>
      <a:pPr>
        <a:defRPr sz="2000" b="1">
          <a:latin typeface="Corbel" panose="020B0503020204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'New modelling'!$A$38:$E$38</c:f>
              <c:strCache>
                <c:ptCount val="5"/>
                <c:pt idx="0">
                  <c:v>Scenario 1 - Do Nothing</c:v>
                </c:pt>
              </c:strCache>
            </c:strRef>
          </c:tx>
          <c:spPr>
            <a:ln w="38100" cap="rnd">
              <a:solidFill>
                <a:srgbClr val="3E474D"/>
              </a:solidFill>
              <a:round/>
            </a:ln>
            <a:effectLst/>
          </c:spPr>
          <c:marker>
            <c:symbol val="none"/>
          </c:marker>
          <c:dLbls>
            <c:dLbl>
              <c:idx val="1"/>
              <c:layout>
                <c:manualLayout>
                  <c:x val="-1.517459216908125E-2"/>
                  <c:y val="7.94539905566154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6A-BA4F-9F95-EA847C151D62}"/>
                </c:ext>
              </c:extLst>
            </c:dLbl>
            <c:dLbl>
              <c:idx val="2"/>
              <c:layout>
                <c:manualLayout>
                  <c:x val="-1.7698080778972915E-2"/>
                  <c:y val="3.84705840548496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6A-BA4F-9F95-EA847C151D62}"/>
                </c:ext>
              </c:extLst>
            </c:dLbl>
            <c:dLbl>
              <c:idx val="3"/>
              <c:layout>
                <c:manualLayout>
                  <c:x val="-2.395035302679123E-2"/>
                  <c:y val="3.02514406236599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6A-BA4F-9F95-EA847C151D62}"/>
                </c:ext>
              </c:extLst>
            </c:dLbl>
            <c:dLbl>
              <c:idx val="4"/>
              <c:layout>
                <c:manualLayout>
                  <c:x val="-2.567560665222748E-2"/>
                  <c:y val="3.38322667180648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6A-BA4F-9F95-EA847C151D62}"/>
                </c:ext>
              </c:extLst>
            </c:dLbl>
            <c:dLbl>
              <c:idx val="5"/>
              <c:layout>
                <c:manualLayout>
                  <c:x val="-4.0366172617637815E-2"/>
                  <c:y val="2.3641555729008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6A-BA4F-9F95-EA847C151D62}"/>
                </c:ext>
              </c:extLst>
            </c:dLbl>
            <c:dLbl>
              <c:idx val="6"/>
              <c:layout>
                <c:manualLayout>
                  <c:x val="-3.7073244136701759E-2"/>
                  <c:y val="3.2697850868951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6A-BA4F-9F95-EA847C151D62}"/>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'New modelling'!$F$37:$L$37</c:f>
              <c:numCache>
                <c:formatCode>General</c:formatCode>
                <c:ptCount val="7"/>
                <c:pt idx="0">
                  <c:v>2022</c:v>
                </c:pt>
                <c:pt idx="1">
                  <c:v>2023</c:v>
                </c:pt>
                <c:pt idx="2">
                  <c:v>2024</c:v>
                </c:pt>
                <c:pt idx="3">
                  <c:v>2025</c:v>
                </c:pt>
                <c:pt idx="4">
                  <c:v>2026</c:v>
                </c:pt>
                <c:pt idx="5">
                  <c:v>2027</c:v>
                </c:pt>
                <c:pt idx="6">
                  <c:v>2028</c:v>
                </c:pt>
              </c:numCache>
            </c:numRef>
          </c:cat>
          <c:val>
            <c:numRef>
              <c:f>'New modelling'!$F$38:$L$38</c:f>
              <c:numCache>
                <c:formatCode>0</c:formatCode>
                <c:ptCount val="7"/>
                <c:pt idx="0">
                  <c:v>401.67913043478262</c:v>
                </c:pt>
                <c:pt idx="1">
                  <c:v>479.89344347826079</c:v>
                </c:pt>
                <c:pt idx="2">
                  <c:v>573.49161182608691</c:v>
                </c:pt>
                <c:pt idx="3">
                  <c:v>573.49161182608691</c:v>
                </c:pt>
                <c:pt idx="4">
                  <c:v>573.49161182608691</c:v>
                </c:pt>
                <c:pt idx="5">
                  <c:v>544.91213993043471</c:v>
                </c:pt>
                <c:pt idx="6">
                  <c:v>517.61218510782601</c:v>
                </c:pt>
              </c:numCache>
            </c:numRef>
          </c:val>
          <c:smooth val="0"/>
          <c:extLst>
            <c:ext xmlns:c16="http://schemas.microsoft.com/office/drawing/2014/chart" uri="{C3380CC4-5D6E-409C-BE32-E72D297353CC}">
              <c16:uniqueId val="{00000006-536A-BA4F-9F95-EA847C151D62}"/>
            </c:ext>
          </c:extLst>
        </c:ser>
        <c:ser>
          <c:idx val="1"/>
          <c:order val="1"/>
          <c:tx>
            <c:strRef>
              <c:f>'New modelling'!$A$39:$E$39</c:f>
              <c:strCache>
                <c:ptCount val="5"/>
                <c:pt idx="0">
                  <c:v>Scenario 2 - Low Adoption</c:v>
                </c:pt>
              </c:strCache>
            </c:strRef>
          </c:tx>
          <c:spPr>
            <a:ln w="38100" cap="rnd">
              <a:solidFill>
                <a:srgbClr val="595959"/>
              </a:solidFill>
              <a:round/>
            </a:ln>
            <a:effectLst/>
          </c:spPr>
          <c:marker>
            <c:symbol val="none"/>
          </c:marker>
          <c:dLbls>
            <c:dLbl>
              <c:idx val="1"/>
              <c:layout>
                <c:manualLayout>
                  <c:x val="1.6671593276481642E-2"/>
                  <c:y val="2.31016945250976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6A-BA4F-9F95-EA847C151D62}"/>
                </c:ext>
              </c:extLst>
            </c:dLbl>
            <c:dLbl>
              <c:idx val="2"/>
              <c:layout>
                <c:manualLayout>
                  <c:x val="9.4430134439862663E-3"/>
                  <c:y val="-2.34164582821406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36A-BA4F-9F95-EA847C151D62}"/>
                </c:ext>
              </c:extLst>
            </c:dLbl>
            <c:dLbl>
              <c:idx val="3"/>
              <c:layout>
                <c:manualLayout>
                  <c:x val="-2.7109302623253572E-2"/>
                  <c:y val="-2.3299768970219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36A-BA4F-9F95-EA847C151D62}"/>
                </c:ext>
              </c:extLst>
            </c:dLbl>
            <c:dLbl>
              <c:idx val="4"/>
              <c:layout>
                <c:manualLayout>
                  <c:x val="-2.411771309095569E-2"/>
                  <c:y val="-1.97277209237336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36A-BA4F-9F95-EA847C151D62}"/>
                </c:ext>
              </c:extLst>
            </c:dLbl>
            <c:dLbl>
              <c:idx val="5"/>
              <c:layout>
                <c:manualLayout>
                  <c:x val="-2.7778288714201758E-2"/>
                  <c:y val="-2.97934162535112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36A-BA4F-9F95-EA847C151D62}"/>
                </c:ext>
              </c:extLst>
            </c:dLbl>
            <c:dLbl>
              <c:idx val="6"/>
              <c:layout>
                <c:manualLayout>
                  <c:x val="-3.4766309412349691E-2"/>
                  <c:y val="-3.4122514442372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36A-BA4F-9F95-EA847C151D62}"/>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'New modelling'!$F$37:$L$37</c:f>
              <c:numCache>
                <c:formatCode>General</c:formatCode>
                <c:ptCount val="7"/>
                <c:pt idx="0">
                  <c:v>2022</c:v>
                </c:pt>
                <c:pt idx="1">
                  <c:v>2023</c:v>
                </c:pt>
                <c:pt idx="2">
                  <c:v>2024</c:v>
                </c:pt>
                <c:pt idx="3">
                  <c:v>2025</c:v>
                </c:pt>
                <c:pt idx="4">
                  <c:v>2026</c:v>
                </c:pt>
                <c:pt idx="5">
                  <c:v>2027</c:v>
                </c:pt>
                <c:pt idx="6">
                  <c:v>2028</c:v>
                </c:pt>
              </c:numCache>
            </c:numRef>
          </c:cat>
          <c:val>
            <c:numRef>
              <c:f>'New modelling'!$F$39:$L$39</c:f>
              <c:numCache>
                <c:formatCode>0</c:formatCode>
                <c:ptCount val="7"/>
                <c:pt idx="0">
                  <c:v>401.67913043478262</c:v>
                </c:pt>
                <c:pt idx="1">
                  <c:v>488.17529517276807</c:v>
                </c:pt>
                <c:pt idx="2">
                  <c:v>590.1813653354701</c:v>
                </c:pt>
                <c:pt idx="3">
                  <c:v>594.34803200213673</c:v>
                </c:pt>
                <c:pt idx="4">
                  <c:v>596.84803200213673</c:v>
                </c:pt>
                <c:pt idx="5">
                  <c:v>596.84803200213673</c:v>
                </c:pt>
                <c:pt idx="6">
                  <c:v>596.84803200213673</c:v>
                </c:pt>
              </c:numCache>
            </c:numRef>
          </c:val>
          <c:smooth val="0"/>
          <c:extLst>
            <c:ext xmlns:c16="http://schemas.microsoft.com/office/drawing/2014/chart" uri="{C3380CC4-5D6E-409C-BE32-E72D297353CC}">
              <c16:uniqueId val="{0000000D-536A-BA4F-9F95-EA847C151D62}"/>
            </c:ext>
          </c:extLst>
        </c:ser>
        <c:ser>
          <c:idx val="2"/>
          <c:order val="2"/>
          <c:tx>
            <c:strRef>
              <c:f>'New modelling'!$A$40:$E$40</c:f>
              <c:strCache>
                <c:ptCount val="5"/>
                <c:pt idx="0">
                  <c:v>Scenario 3 - Full Adoption</c:v>
                </c:pt>
              </c:strCache>
            </c:strRef>
          </c:tx>
          <c:spPr>
            <a:ln w="38100" cap="rnd">
              <a:solidFill>
                <a:srgbClr val="9C040A"/>
              </a:solidFill>
              <a:round/>
            </a:ln>
            <a:effectLst/>
          </c:spPr>
          <c:marker>
            <c:symbol val="none"/>
          </c:marker>
          <c:dPt>
            <c:idx val="1"/>
            <c:bubble3D val="0"/>
            <c:extLst>
              <c:ext xmlns:c16="http://schemas.microsoft.com/office/drawing/2014/chart" uri="{C3380CC4-5D6E-409C-BE32-E72D297353CC}">
                <c16:uniqueId val="{0000000F-536A-BA4F-9F95-EA847C151D62}"/>
              </c:ext>
            </c:extLst>
          </c:dPt>
          <c:dPt>
            <c:idx val="2"/>
            <c:bubble3D val="0"/>
            <c:extLst>
              <c:ext xmlns:c16="http://schemas.microsoft.com/office/drawing/2014/chart" uri="{C3380CC4-5D6E-409C-BE32-E72D297353CC}">
                <c16:uniqueId val="{00000010-536A-BA4F-9F95-EA847C151D62}"/>
              </c:ext>
            </c:extLst>
          </c:dPt>
          <c:dLbls>
            <c:dLbl>
              <c:idx val="1"/>
              <c:layout>
                <c:manualLayout>
                  <c:x val="-2.8228064155751017E-2"/>
                  <c:y val="-3.2275661410076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36A-BA4F-9F95-EA847C151D62}"/>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'New modelling'!$F$37:$L$37</c:f>
              <c:numCache>
                <c:formatCode>General</c:formatCode>
                <c:ptCount val="7"/>
                <c:pt idx="0">
                  <c:v>2022</c:v>
                </c:pt>
                <c:pt idx="1">
                  <c:v>2023</c:v>
                </c:pt>
                <c:pt idx="2">
                  <c:v>2024</c:v>
                </c:pt>
                <c:pt idx="3">
                  <c:v>2025</c:v>
                </c:pt>
                <c:pt idx="4">
                  <c:v>2026</c:v>
                </c:pt>
                <c:pt idx="5">
                  <c:v>2027</c:v>
                </c:pt>
                <c:pt idx="6">
                  <c:v>2028</c:v>
                </c:pt>
              </c:numCache>
            </c:numRef>
          </c:cat>
          <c:val>
            <c:numRef>
              <c:f>'New modelling'!$F$40:$L$40</c:f>
              <c:numCache>
                <c:formatCode>0</c:formatCode>
                <c:ptCount val="7"/>
                <c:pt idx="0">
                  <c:v>401.67913043478262</c:v>
                </c:pt>
                <c:pt idx="1">
                  <c:v>496.50862850610139</c:v>
                </c:pt>
                <c:pt idx="2">
                  <c:v>615.1813653354701</c:v>
                </c:pt>
                <c:pt idx="3">
                  <c:v>623.51469866880336</c:v>
                </c:pt>
                <c:pt idx="4">
                  <c:v>631.84803200213673</c:v>
                </c:pt>
                <c:pt idx="5">
                  <c:v>640.1813653354701</c:v>
                </c:pt>
                <c:pt idx="6">
                  <c:v>648.51469866880336</c:v>
                </c:pt>
              </c:numCache>
            </c:numRef>
          </c:val>
          <c:smooth val="0"/>
          <c:extLst>
            <c:ext xmlns:c16="http://schemas.microsoft.com/office/drawing/2014/chart" uri="{C3380CC4-5D6E-409C-BE32-E72D297353CC}">
              <c16:uniqueId val="{00000011-536A-BA4F-9F95-EA847C151D62}"/>
            </c:ext>
          </c:extLst>
        </c:ser>
        <c:dLbls>
          <c:dLblPos val="t"/>
          <c:showLegendKey val="0"/>
          <c:showVal val="1"/>
          <c:showCatName val="0"/>
          <c:showSerName val="0"/>
          <c:showPercent val="0"/>
          <c:showBubbleSize val="0"/>
        </c:dLbls>
        <c:smooth val="0"/>
        <c:axId val="1750682416"/>
        <c:axId val="1749578032"/>
      </c:lineChart>
      <c:catAx>
        <c:axId val="175068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749578032"/>
        <c:crosses val="autoZero"/>
        <c:auto val="1"/>
        <c:lblAlgn val="ctr"/>
        <c:lblOffset val="100"/>
        <c:noMultiLvlLbl val="0"/>
      </c:catAx>
      <c:valAx>
        <c:axId val="1749578032"/>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750682416"/>
        <c:crosses val="autoZero"/>
        <c:crossBetween val="between"/>
      </c:valAx>
    </c:plotArea>
    <c:plotVisOnly val="1"/>
    <c:dispBlanksAs val="gap"/>
    <c:showDLblsOverMax val="0"/>
    <c:extLst/>
  </c:chart>
  <c:spPr>
    <a:ln>
      <a:noFill/>
    </a:ln>
  </c:spPr>
  <c:txPr>
    <a:bodyPr/>
    <a:lstStyle/>
    <a:p>
      <a:pPr>
        <a:defRPr sz="2000" b="1">
          <a:latin typeface="Corbel" panose="020B0503020204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8432E-5B48-7C49-9FB9-849B2D4BE0E7}"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GB"/>
        </a:p>
      </dgm:t>
    </dgm:pt>
    <dgm:pt modelId="{DCC1FBCA-C30C-004A-AF49-55034D7F52BE}">
      <dgm:prSet phldrT="[Text]" custT="1"/>
      <dgm:spPr>
        <a:solidFill>
          <a:srgbClr val="9C040B"/>
        </a:solidFill>
      </dgm:spPr>
      <dgm:t>
        <a:bodyPr/>
        <a:lstStyle/>
        <a:p>
          <a:r>
            <a:rPr lang="es-ES_tradnl" sz="4400" noProof="0">
              <a:latin typeface="Corbel" panose="020B0503020204020204" pitchFamily="34" charset="0"/>
            </a:rPr>
            <a:t>Desarrollar Competencias y Talento</a:t>
          </a:r>
        </a:p>
      </dgm:t>
    </dgm:pt>
    <dgm:pt modelId="{10D9CA1D-EB0A-3C4D-9672-4F111A9D7157}" type="parTrans" cxnId="{79C9EAA3-8FD9-7A46-9133-28DF7BFE9BB5}">
      <dgm:prSet/>
      <dgm:spPr/>
      <dgm:t>
        <a:bodyPr/>
        <a:lstStyle/>
        <a:p>
          <a:endParaRPr lang="es-ES_tradnl" sz="1400" noProof="0">
            <a:latin typeface="Corbel" panose="020B0503020204020204" pitchFamily="34" charset="0"/>
          </a:endParaRPr>
        </a:p>
      </dgm:t>
    </dgm:pt>
    <dgm:pt modelId="{E06858B8-24BB-A049-8771-7331A09A56E3}" type="sibTrans" cxnId="{79C9EAA3-8FD9-7A46-9133-28DF7BFE9BB5}">
      <dgm:prSet/>
      <dgm:spPr/>
      <dgm:t>
        <a:bodyPr/>
        <a:lstStyle/>
        <a:p>
          <a:endParaRPr lang="es-ES_tradnl" sz="1400" noProof="0">
            <a:latin typeface="Corbel" panose="020B0503020204020204" pitchFamily="34" charset="0"/>
          </a:endParaRPr>
        </a:p>
      </dgm:t>
    </dgm:pt>
    <dgm:pt modelId="{ACE967AE-D0CA-D144-B077-AA166C278D70}">
      <dgm:prSet phldrT="[Text]" custT="1"/>
      <dgm:spPr>
        <a:solidFill>
          <a:srgbClr val="9C040B"/>
        </a:solidFill>
        <a:ln>
          <a:noFill/>
        </a:ln>
      </dgm:spPr>
      <dgm:t>
        <a:bodyPr/>
        <a:lstStyle/>
        <a:p>
          <a:r>
            <a:rPr lang="es-ES_tradnl" sz="4400" noProof="0">
              <a:latin typeface="Corbel" panose="020B0503020204020204" pitchFamily="34" charset="0"/>
            </a:rPr>
            <a:t>Formalización de la economía de producción Mexicana</a:t>
          </a:r>
        </a:p>
      </dgm:t>
    </dgm:pt>
    <dgm:pt modelId="{51D596F3-179A-DF4B-85E8-1F47EC28A75E}" type="parTrans" cxnId="{37E152AD-3419-6749-9854-B72FB636701F}">
      <dgm:prSet/>
      <dgm:spPr/>
      <dgm:t>
        <a:bodyPr/>
        <a:lstStyle/>
        <a:p>
          <a:endParaRPr lang="es-ES_tradnl" sz="1400" noProof="0">
            <a:latin typeface="Corbel" panose="020B0503020204020204" pitchFamily="34" charset="0"/>
          </a:endParaRPr>
        </a:p>
      </dgm:t>
    </dgm:pt>
    <dgm:pt modelId="{4EC78DBF-1EFB-1646-8D16-A6389D30F3CF}" type="sibTrans" cxnId="{37E152AD-3419-6749-9854-B72FB636701F}">
      <dgm:prSet/>
      <dgm:spPr/>
      <dgm:t>
        <a:bodyPr/>
        <a:lstStyle/>
        <a:p>
          <a:endParaRPr lang="es-ES_tradnl" sz="1400" noProof="0">
            <a:latin typeface="Corbel" panose="020B0503020204020204" pitchFamily="34" charset="0"/>
          </a:endParaRPr>
        </a:p>
      </dgm:t>
    </dgm:pt>
    <dgm:pt modelId="{03BB35A0-946E-644E-A19E-3C938322EEB5}">
      <dgm:prSet phldrT="[Text]" custT="1"/>
      <dgm:spPr>
        <a:solidFill>
          <a:srgbClr val="9C040B"/>
        </a:solidFill>
        <a:ln>
          <a:noFill/>
        </a:ln>
      </dgm:spPr>
      <dgm:t>
        <a:bodyPr/>
        <a:lstStyle/>
        <a:p>
          <a:r>
            <a:rPr lang="es-ES_tradnl" sz="4400" noProof="0">
              <a:latin typeface="Corbel" panose="020B0503020204020204" pitchFamily="34" charset="0"/>
            </a:rPr>
            <a:t>Infraestructura</a:t>
          </a:r>
        </a:p>
      </dgm:t>
    </dgm:pt>
    <dgm:pt modelId="{F5F07FB1-9F8C-1B4C-BDAB-11AF758C20ED}" type="parTrans" cxnId="{7AD926B1-2F5E-6340-9F46-EC3F70202447}">
      <dgm:prSet/>
      <dgm:spPr/>
      <dgm:t>
        <a:bodyPr/>
        <a:lstStyle/>
        <a:p>
          <a:endParaRPr lang="es-ES_tradnl" sz="1400" noProof="0">
            <a:latin typeface="Corbel" panose="020B0503020204020204" pitchFamily="34" charset="0"/>
          </a:endParaRPr>
        </a:p>
      </dgm:t>
    </dgm:pt>
    <dgm:pt modelId="{4490B07B-FBB3-AA4F-8B4C-7B4BFC819183}" type="sibTrans" cxnId="{7AD926B1-2F5E-6340-9F46-EC3F70202447}">
      <dgm:prSet/>
      <dgm:spPr/>
      <dgm:t>
        <a:bodyPr/>
        <a:lstStyle/>
        <a:p>
          <a:endParaRPr lang="es-ES_tradnl" sz="1400" noProof="0">
            <a:latin typeface="Corbel" panose="020B0503020204020204" pitchFamily="34" charset="0"/>
          </a:endParaRPr>
        </a:p>
      </dgm:t>
    </dgm:pt>
    <dgm:pt modelId="{7CEE805B-9DDB-1446-8CD8-8D5495327968}">
      <dgm:prSet phldrT="[Text]" custT="1"/>
      <dgm:spPr>
        <a:solidFill>
          <a:srgbClr val="9C040B"/>
        </a:solidFill>
        <a:ln>
          <a:noFill/>
        </a:ln>
      </dgm:spPr>
      <dgm:t>
        <a:bodyPr/>
        <a:lstStyle/>
        <a:p>
          <a:r>
            <a:rPr lang="es-ES_tradnl" sz="4400" noProof="0">
              <a:latin typeface="Corbel" panose="020B0503020204020204" pitchFamily="34" charset="0"/>
            </a:rPr>
            <a:t>Incremento de la regionalización</a:t>
          </a:r>
        </a:p>
      </dgm:t>
    </dgm:pt>
    <dgm:pt modelId="{4635C715-A352-8F4C-A8CC-CE7BFAFF1918}" type="parTrans" cxnId="{A9C404E6-92B9-4246-84B5-852877E32C10}">
      <dgm:prSet/>
      <dgm:spPr/>
      <dgm:t>
        <a:bodyPr/>
        <a:lstStyle/>
        <a:p>
          <a:endParaRPr lang="es-ES_tradnl" sz="1400" noProof="0">
            <a:latin typeface="Corbel" panose="020B0503020204020204" pitchFamily="34" charset="0"/>
          </a:endParaRPr>
        </a:p>
      </dgm:t>
    </dgm:pt>
    <dgm:pt modelId="{3BE4AF5E-B587-664A-BD59-0D08D6377793}" type="sibTrans" cxnId="{A9C404E6-92B9-4246-84B5-852877E32C10}">
      <dgm:prSet/>
      <dgm:spPr/>
      <dgm:t>
        <a:bodyPr/>
        <a:lstStyle/>
        <a:p>
          <a:endParaRPr lang="es-ES_tradnl" sz="1400" noProof="0">
            <a:latin typeface="Corbel" panose="020B0503020204020204" pitchFamily="34" charset="0"/>
          </a:endParaRPr>
        </a:p>
      </dgm:t>
    </dgm:pt>
    <dgm:pt modelId="{0C1FB5C3-D691-EB4A-8628-F785070829C3}">
      <dgm:prSet phldrT="[Text]" custT="1"/>
      <dgm:spPr>
        <a:solidFill>
          <a:srgbClr val="9C040B"/>
        </a:solidFill>
        <a:ln>
          <a:noFill/>
        </a:ln>
      </dgm:spPr>
      <dgm:t>
        <a:bodyPr/>
        <a:lstStyle/>
        <a:p>
          <a:r>
            <a:rPr lang="es-ES_tradnl" sz="4400" noProof="0">
              <a:latin typeface="Corbel" panose="020B0503020204020204" pitchFamily="34" charset="0"/>
            </a:rPr>
            <a:t>Impulsor del Turismo Domestico e Internacional</a:t>
          </a:r>
        </a:p>
      </dgm:t>
    </dgm:pt>
    <dgm:pt modelId="{E7003032-07EB-3345-82B3-305AA930086E}" type="parTrans" cxnId="{6E1D4557-7CC5-1A41-B3CC-0D9AE161F53D}">
      <dgm:prSet/>
      <dgm:spPr/>
      <dgm:t>
        <a:bodyPr/>
        <a:lstStyle/>
        <a:p>
          <a:endParaRPr lang="es-ES_tradnl" sz="1400" noProof="0">
            <a:latin typeface="Corbel" panose="020B0503020204020204" pitchFamily="34" charset="0"/>
          </a:endParaRPr>
        </a:p>
      </dgm:t>
    </dgm:pt>
    <dgm:pt modelId="{6B53D6C9-7B12-9643-A875-A622D80C301B}" type="sibTrans" cxnId="{6E1D4557-7CC5-1A41-B3CC-0D9AE161F53D}">
      <dgm:prSet/>
      <dgm:spPr/>
      <dgm:t>
        <a:bodyPr/>
        <a:lstStyle/>
        <a:p>
          <a:endParaRPr lang="es-ES_tradnl" sz="1400" noProof="0">
            <a:latin typeface="Corbel" panose="020B0503020204020204" pitchFamily="34" charset="0"/>
          </a:endParaRPr>
        </a:p>
      </dgm:t>
    </dgm:pt>
    <dgm:pt modelId="{F100F437-FF6B-964B-B69A-6B1A1683571C}" type="pres">
      <dgm:prSet presAssocID="{33A8432E-5B48-7C49-9FB9-849B2D4BE0E7}" presName="Name0" presStyleCnt="0">
        <dgm:presLayoutVars>
          <dgm:chMax val="7"/>
          <dgm:chPref val="7"/>
          <dgm:dir/>
        </dgm:presLayoutVars>
      </dgm:prSet>
      <dgm:spPr/>
    </dgm:pt>
    <dgm:pt modelId="{2308FB89-A24C-B045-9297-32C70A1B078F}" type="pres">
      <dgm:prSet presAssocID="{33A8432E-5B48-7C49-9FB9-849B2D4BE0E7}" presName="Name1" presStyleCnt="0"/>
      <dgm:spPr/>
    </dgm:pt>
    <dgm:pt modelId="{F8E3F1F9-6126-4C40-B744-9935CEB64D40}" type="pres">
      <dgm:prSet presAssocID="{33A8432E-5B48-7C49-9FB9-849B2D4BE0E7}" presName="cycle" presStyleCnt="0"/>
      <dgm:spPr/>
    </dgm:pt>
    <dgm:pt modelId="{566F10AF-D935-164A-8676-8606626A61F1}" type="pres">
      <dgm:prSet presAssocID="{33A8432E-5B48-7C49-9FB9-849B2D4BE0E7}" presName="srcNode" presStyleLbl="node1" presStyleIdx="0" presStyleCnt="5"/>
      <dgm:spPr/>
    </dgm:pt>
    <dgm:pt modelId="{97161AF5-D34E-9C4F-A28A-E367442F3B17}" type="pres">
      <dgm:prSet presAssocID="{33A8432E-5B48-7C49-9FB9-849B2D4BE0E7}" presName="conn" presStyleLbl="parChTrans1D2" presStyleIdx="0" presStyleCnt="1"/>
      <dgm:spPr/>
    </dgm:pt>
    <dgm:pt modelId="{F0F0D61A-B099-6F49-B8F2-377B29CCD909}" type="pres">
      <dgm:prSet presAssocID="{33A8432E-5B48-7C49-9FB9-849B2D4BE0E7}" presName="extraNode" presStyleLbl="node1" presStyleIdx="0" presStyleCnt="5"/>
      <dgm:spPr/>
    </dgm:pt>
    <dgm:pt modelId="{15162B37-DC93-9146-9192-B450E93C7F45}" type="pres">
      <dgm:prSet presAssocID="{33A8432E-5B48-7C49-9FB9-849B2D4BE0E7}" presName="dstNode" presStyleLbl="node1" presStyleIdx="0" presStyleCnt="5"/>
      <dgm:spPr/>
    </dgm:pt>
    <dgm:pt modelId="{0A35D7CC-FAE1-554E-89B9-21DA8E10477B}" type="pres">
      <dgm:prSet presAssocID="{DCC1FBCA-C30C-004A-AF49-55034D7F52BE}" presName="text_1" presStyleLbl="node1" presStyleIdx="0" presStyleCnt="5">
        <dgm:presLayoutVars>
          <dgm:bulletEnabled val="1"/>
        </dgm:presLayoutVars>
      </dgm:prSet>
      <dgm:spPr/>
    </dgm:pt>
    <dgm:pt modelId="{643AAFD4-F375-5747-977C-3E78AA577728}" type="pres">
      <dgm:prSet presAssocID="{DCC1FBCA-C30C-004A-AF49-55034D7F52BE}" presName="accent_1" presStyleCnt="0"/>
      <dgm:spPr/>
    </dgm:pt>
    <dgm:pt modelId="{CE332FE3-8B20-7B4A-BDE3-4DFF3206C19E}" type="pres">
      <dgm:prSet presAssocID="{DCC1FBCA-C30C-004A-AF49-55034D7F52BE}" presName="accentRepeatNode" presStyleLbl="solidFgAcc1" presStyleIdx="0" presStyleCnt="5"/>
      <dgm:spPr>
        <a:ln w="76200">
          <a:solidFill>
            <a:srgbClr val="9C040B"/>
          </a:solidFill>
        </a:ln>
      </dgm:spPr>
    </dgm:pt>
    <dgm:pt modelId="{5769A930-DFD8-5743-AB58-BAE12E6F5CE2}" type="pres">
      <dgm:prSet presAssocID="{ACE967AE-D0CA-D144-B077-AA166C278D70}" presName="text_2" presStyleLbl="node1" presStyleIdx="1" presStyleCnt="5">
        <dgm:presLayoutVars>
          <dgm:bulletEnabled val="1"/>
        </dgm:presLayoutVars>
      </dgm:prSet>
      <dgm:spPr/>
    </dgm:pt>
    <dgm:pt modelId="{72988916-CB9F-7A42-A12F-946D984F1058}" type="pres">
      <dgm:prSet presAssocID="{ACE967AE-D0CA-D144-B077-AA166C278D70}" presName="accent_2" presStyleCnt="0"/>
      <dgm:spPr/>
    </dgm:pt>
    <dgm:pt modelId="{8D8BF8B9-0E88-B246-858B-2E296C8C92DB}" type="pres">
      <dgm:prSet presAssocID="{ACE967AE-D0CA-D144-B077-AA166C278D70}" presName="accentRepeatNode" presStyleLbl="solidFgAcc1" presStyleIdx="1" presStyleCnt="5"/>
      <dgm:spPr>
        <a:ln w="76200">
          <a:solidFill>
            <a:srgbClr val="9C040B"/>
          </a:solidFill>
        </a:ln>
      </dgm:spPr>
    </dgm:pt>
    <dgm:pt modelId="{C3CFC0EE-3479-3D4F-AE0C-142C97DA8EC4}" type="pres">
      <dgm:prSet presAssocID="{03BB35A0-946E-644E-A19E-3C938322EEB5}" presName="text_3" presStyleLbl="node1" presStyleIdx="2" presStyleCnt="5">
        <dgm:presLayoutVars>
          <dgm:bulletEnabled val="1"/>
        </dgm:presLayoutVars>
      </dgm:prSet>
      <dgm:spPr/>
    </dgm:pt>
    <dgm:pt modelId="{38A1AEB8-B87B-3A45-9952-C4B7427DEDBB}" type="pres">
      <dgm:prSet presAssocID="{03BB35A0-946E-644E-A19E-3C938322EEB5}" presName="accent_3" presStyleCnt="0"/>
      <dgm:spPr/>
    </dgm:pt>
    <dgm:pt modelId="{5846556F-64A4-B04B-B57D-46496424A072}" type="pres">
      <dgm:prSet presAssocID="{03BB35A0-946E-644E-A19E-3C938322EEB5}" presName="accentRepeatNode" presStyleLbl="solidFgAcc1" presStyleIdx="2" presStyleCnt="5"/>
      <dgm:spPr>
        <a:ln w="76200">
          <a:solidFill>
            <a:srgbClr val="9C040B"/>
          </a:solidFill>
        </a:ln>
      </dgm:spPr>
    </dgm:pt>
    <dgm:pt modelId="{4C5FCAE3-BE30-084F-AC7A-FA6FDC749EA2}" type="pres">
      <dgm:prSet presAssocID="{7CEE805B-9DDB-1446-8CD8-8D5495327968}" presName="text_4" presStyleLbl="node1" presStyleIdx="3" presStyleCnt="5">
        <dgm:presLayoutVars>
          <dgm:bulletEnabled val="1"/>
        </dgm:presLayoutVars>
      </dgm:prSet>
      <dgm:spPr/>
    </dgm:pt>
    <dgm:pt modelId="{D6F2ECB1-2DC9-104B-AADD-EBA16F5FB798}" type="pres">
      <dgm:prSet presAssocID="{7CEE805B-9DDB-1446-8CD8-8D5495327968}" presName="accent_4" presStyleCnt="0"/>
      <dgm:spPr/>
    </dgm:pt>
    <dgm:pt modelId="{97ADFA6E-CCD2-1444-8E25-ABD54959309F}" type="pres">
      <dgm:prSet presAssocID="{7CEE805B-9DDB-1446-8CD8-8D5495327968}" presName="accentRepeatNode" presStyleLbl="solidFgAcc1" presStyleIdx="3" presStyleCnt="5"/>
      <dgm:spPr>
        <a:ln w="76200">
          <a:solidFill>
            <a:srgbClr val="9C040B"/>
          </a:solidFill>
        </a:ln>
      </dgm:spPr>
    </dgm:pt>
    <dgm:pt modelId="{66A5D651-EBC2-E34A-9CE2-FA8811CBB532}" type="pres">
      <dgm:prSet presAssocID="{0C1FB5C3-D691-EB4A-8628-F785070829C3}" presName="text_5" presStyleLbl="node1" presStyleIdx="4" presStyleCnt="5">
        <dgm:presLayoutVars>
          <dgm:bulletEnabled val="1"/>
        </dgm:presLayoutVars>
      </dgm:prSet>
      <dgm:spPr/>
    </dgm:pt>
    <dgm:pt modelId="{16D9BAD7-6237-584E-89FA-8F73FD5C4DDC}" type="pres">
      <dgm:prSet presAssocID="{0C1FB5C3-D691-EB4A-8628-F785070829C3}" presName="accent_5" presStyleCnt="0"/>
      <dgm:spPr/>
    </dgm:pt>
    <dgm:pt modelId="{902D06CA-FAD2-DF4B-BE8A-D4EE52CEF14D}" type="pres">
      <dgm:prSet presAssocID="{0C1FB5C3-D691-EB4A-8628-F785070829C3}" presName="accentRepeatNode" presStyleLbl="solidFgAcc1" presStyleIdx="4" presStyleCnt="5"/>
      <dgm:spPr>
        <a:ln w="76200">
          <a:solidFill>
            <a:srgbClr val="9C040B"/>
          </a:solidFill>
        </a:ln>
      </dgm:spPr>
    </dgm:pt>
  </dgm:ptLst>
  <dgm:cxnLst>
    <dgm:cxn modelId="{5F4F6705-C13D-4A4B-B46B-6FFA1A802088}" type="presOf" srcId="{E06858B8-24BB-A049-8771-7331A09A56E3}" destId="{97161AF5-D34E-9C4F-A28A-E367442F3B17}" srcOrd="0" destOrd="0" presId="urn:microsoft.com/office/officeart/2008/layout/VerticalCurvedList"/>
    <dgm:cxn modelId="{5DE7ED22-97ED-0E4B-B36E-9D71903DC013}" type="presOf" srcId="{33A8432E-5B48-7C49-9FB9-849B2D4BE0E7}" destId="{F100F437-FF6B-964B-B69A-6B1A1683571C}" srcOrd="0" destOrd="0" presId="urn:microsoft.com/office/officeart/2008/layout/VerticalCurvedList"/>
    <dgm:cxn modelId="{E3094D73-24B4-4A4D-8C37-A1E82436B9F1}" type="presOf" srcId="{DCC1FBCA-C30C-004A-AF49-55034D7F52BE}" destId="{0A35D7CC-FAE1-554E-89B9-21DA8E10477B}" srcOrd="0" destOrd="0" presId="urn:microsoft.com/office/officeart/2008/layout/VerticalCurvedList"/>
    <dgm:cxn modelId="{7BE43755-3261-7340-B827-641E49CB77C4}" type="presOf" srcId="{ACE967AE-D0CA-D144-B077-AA166C278D70}" destId="{5769A930-DFD8-5743-AB58-BAE12E6F5CE2}" srcOrd="0" destOrd="0" presId="urn:microsoft.com/office/officeart/2008/layout/VerticalCurvedList"/>
    <dgm:cxn modelId="{6E1D4557-7CC5-1A41-B3CC-0D9AE161F53D}" srcId="{33A8432E-5B48-7C49-9FB9-849B2D4BE0E7}" destId="{0C1FB5C3-D691-EB4A-8628-F785070829C3}" srcOrd="4" destOrd="0" parTransId="{E7003032-07EB-3345-82B3-305AA930086E}" sibTransId="{6B53D6C9-7B12-9643-A875-A622D80C301B}"/>
    <dgm:cxn modelId="{57239887-5DB8-5840-AF79-460B31D48005}" type="presOf" srcId="{0C1FB5C3-D691-EB4A-8628-F785070829C3}" destId="{66A5D651-EBC2-E34A-9CE2-FA8811CBB532}" srcOrd="0" destOrd="0" presId="urn:microsoft.com/office/officeart/2008/layout/VerticalCurvedList"/>
    <dgm:cxn modelId="{F0D2DF8D-DA66-EB4A-A1CB-EEBD4E7E9089}" type="presOf" srcId="{7CEE805B-9DDB-1446-8CD8-8D5495327968}" destId="{4C5FCAE3-BE30-084F-AC7A-FA6FDC749EA2}" srcOrd="0" destOrd="0" presId="urn:microsoft.com/office/officeart/2008/layout/VerticalCurvedList"/>
    <dgm:cxn modelId="{7490D797-541A-424C-9781-9DA338408043}" type="presOf" srcId="{03BB35A0-946E-644E-A19E-3C938322EEB5}" destId="{C3CFC0EE-3479-3D4F-AE0C-142C97DA8EC4}" srcOrd="0" destOrd="0" presId="urn:microsoft.com/office/officeart/2008/layout/VerticalCurvedList"/>
    <dgm:cxn modelId="{79C9EAA3-8FD9-7A46-9133-28DF7BFE9BB5}" srcId="{33A8432E-5B48-7C49-9FB9-849B2D4BE0E7}" destId="{DCC1FBCA-C30C-004A-AF49-55034D7F52BE}" srcOrd="0" destOrd="0" parTransId="{10D9CA1D-EB0A-3C4D-9672-4F111A9D7157}" sibTransId="{E06858B8-24BB-A049-8771-7331A09A56E3}"/>
    <dgm:cxn modelId="{37E152AD-3419-6749-9854-B72FB636701F}" srcId="{33A8432E-5B48-7C49-9FB9-849B2D4BE0E7}" destId="{ACE967AE-D0CA-D144-B077-AA166C278D70}" srcOrd="1" destOrd="0" parTransId="{51D596F3-179A-DF4B-85E8-1F47EC28A75E}" sibTransId="{4EC78DBF-1EFB-1646-8D16-A6389D30F3CF}"/>
    <dgm:cxn modelId="{7AD926B1-2F5E-6340-9F46-EC3F70202447}" srcId="{33A8432E-5B48-7C49-9FB9-849B2D4BE0E7}" destId="{03BB35A0-946E-644E-A19E-3C938322EEB5}" srcOrd="2" destOrd="0" parTransId="{F5F07FB1-9F8C-1B4C-BDAB-11AF758C20ED}" sibTransId="{4490B07B-FBB3-AA4F-8B4C-7B4BFC819183}"/>
    <dgm:cxn modelId="{A9C404E6-92B9-4246-84B5-852877E32C10}" srcId="{33A8432E-5B48-7C49-9FB9-849B2D4BE0E7}" destId="{7CEE805B-9DDB-1446-8CD8-8D5495327968}" srcOrd="3" destOrd="0" parTransId="{4635C715-A352-8F4C-A8CC-CE7BFAFF1918}" sibTransId="{3BE4AF5E-B587-664A-BD59-0D08D6377793}"/>
    <dgm:cxn modelId="{097A36F4-F660-9E46-858A-7CF929F02104}" type="presParOf" srcId="{F100F437-FF6B-964B-B69A-6B1A1683571C}" destId="{2308FB89-A24C-B045-9297-32C70A1B078F}" srcOrd="0" destOrd="0" presId="urn:microsoft.com/office/officeart/2008/layout/VerticalCurvedList"/>
    <dgm:cxn modelId="{2A0955D8-F6CB-8C42-802A-12D039CACB08}" type="presParOf" srcId="{2308FB89-A24C-B045-9297-32C70A1B078F}" destId="{F8E3F1F9-6126-4C40-B744-9935CEB64D40}" srcOrd="0" destOrd="0" presId="urn:microsoft.com/office/officeart/2008/layout/VerticalCurvedList"/>
    <dgm:cxn modelId="{1F64B211-C1B7-3C49-8301-79B55441477B}" type="presParOf" srcId="{F8E3F1F9-6126-4C40-B744-9935CEB64D40}" destId="{566F10AF-D935-164A-8676-8606626A61F1}" srcOrd="0" destOrd="0" presId="urn:microsoft.com/office/officeart/2008/layout/VerticalCurvedList"/>
    <dgm:cxn modelId="{1D2393BA-77B9-7249-BFE8-7E300AA00040}" type="presParOf" srcId="{F8E3F1F9-6126-4C40-B744-9935CEB64D40}" destId="{97161AF5-D34E-9C4F-A28A-E367442F3B17}" srcOrd="1" destOrd="0" presId="urn:microsoft.com/office/officeart/2008/layout/VerticalCurvedList"/>
    <dgm:cxn modelId="{4986EE06-2FA6-6446-90F6-D234BBDEBBBE}" type="presParOf" srcId="{F8E3F1F9-6126-4C40-B744-9935CEB64D40}" destId="{F0F0D61A-B099-6F49-B8F2-377B29CCD909}" srcOrd="2" destOrd="0" presId="urn:microsoft.com/office/officeart/2008/layout/VerticalCurvedList"/>
    <dgm:cxn modelId="{4849BEA6-1559-AF44-A3B3-C6652EF696F4}" type="presParOf" srcId="{F8E3F1F9-6126-4C40-B744-9935CEB64D40}" destId="{15162B37-DC93-9146-9192-B450E93C7F45}" srcOrd="3" destOrd="0" presId="urn:microsoft.com/office/officeart/2008/layout/VerticalCurvedList"/>
    <dgm:cxn modelId="{A81AC887-0864-FD42-A7BB-C3EA69EFE6BC}" type="presParOf" srcId="{2308FB89-A24C-B045-9297-32C70A1B078F}" destId="{0A35D7CC-FAE1-554E-89B9-21DA8E10477B}" srcOrd="1" destOrd="0" presId="urn:microsoft.com/office/officeart/2008/layout/VerticalCurvedList"/>
    <dgm:cxn modelId="{54934B1F-7215-A742-9B96-B328F44D9381}" type="presParOf" srcId="{2308FB89-A24C-B045-9297-32C70A1B078F}" destId="{643AAFD4-F375-5747-977C-3E78AA577728}" srcOrd="2" destOrd="0" presId="urn:microsoft.com/office/officeart/2008/layout/VerticalCurvedList"/>
    <dgm:cxn modelId="{DF7CB4B9-A8A9-D04E-8B17-88077A79F091}" type="presParOf" srcId="{643AAFD4-F375-5747-977C-3E78AA577728}" destId="{CE332FE3-8B20-7B4A-BDE3-4DFF3206C19E}" srcOrd="0" destOrd="0" presId="urn:microsoft.com/office/officeart/2008/layout/VerticalCurvedList"/>
    <dgm:cxn modelId="{79B15D9A-0B89-5D4F-843F-DA1D52006BEB}" type="presParOf" srcId="{2308FB89-A24C-B045-9297-32C70A1B078F}" destId="{5769A930-DFD8-5743-AB58-BAE12E6F5CE2}" srcOrd="3" destOrd="0" presId="urn:microsoft.com/office/officeart/2008/layout/VerticalCurvedList"/>
    <dgm:cxn modelId="{CB12C6FA-5402-094A-925B-C02E65484AA7}" type="presParOf" srcId="{2308FB89-A24C-B045-9297-32C70A1B078F}" destId="{72988916-CB9F-7A42-A12F-946D984F1058}" srcOrd="4" destOrd="0" presId="urn:microsoft.com/office/officeart/2008/layout/VerticalCurvedList"/>
    <dgm:cxn modelId="{D388E06A-BE88-CE4F-AAE1-7B8E24DE2C94}" type="presParOf" srcId="{72988916-CB9F-7A42-A12F-946D984F1058}" destId="{8D8BF8B9-0E88-B246-858B-2E296C8C92DB}" srcOrd="0" destOrd="0" presId="urn:microsoft.com/office/officeart/2008/layout/VerticalCurvedList"/>
    <dgm:cxn modelId="{DFB00DFE-8DC3-D341-BF44-A3D9637139B9}" type="presParOf" srcId="{2308FB89-A24C-B045-9297-32C70A1B078F}" destId="{C3CFC0EE-3479-3D4F-AE0C-142C97DA8EC4}" srcOrd="5" destOrd="0" presId="urn:microsoft.com/office/officeart/2008/layout/VerticalCurvedList"/>
    <dgm:cxn modelId="{16AB29DD-80EF-1E47-B82D-F12A207C18EA}" type="presParOf" srcId="{2308FB89-A24C-B045-9297-32C70A1B078F}" destId="{38A1AEB8-B87B-3A45-9952-C4B7427DEDBB}" srcOrd="6" destOrd="0" presId="urn:microsoft.com/office/officeart/2008/layout/VerticalCurvedList"/>
    <dgm:cxn modelId="{E54801A4-19A3-C541-905E-AEE121723C40}" type="presParOf" srcId="{38A1AEB8-B87B-3A45-9952-C4B7427DEDBB}" destId="{5846556F-64A4-B04B-B57D-46496424A072}" srcOrd="0" destOrd="0" presId="urn:microsoft.com/office/officeart/2008/layout/VerticalCurvedList"/>
    <dgm:cxn modelId="{CB25BDE6-B182-5043-ACA5-91E0C5ABD760}" type="presParOf" srcId="{2308FB89-A24C-B045-9297-32C70A1B078F}" destId="{4C5FCAE3-BE30-084F-AC7A-FA6FDC749EA2}" srcOrd="7" destOrd="0" presId="urn:microsoft.com/office/officeart/2008/layout/VerticalCurvedList"/>
    <dgm:cxn modelId="{7DD3C7B0-F070-8247-AFA2-52A70A3AB954}" type="presParOf" srcId="{2308FB89-A24C-B045-9297-32C70A1B078F}" destId="{D6F2ECB1-2DC9-104B-AADD-EBA16F5FB798}" srcOrd="8" destOrd="0" presId="urn:microsoft.com/office/officeart/2008/layout/VerticalCurvedList"/>
    <dgm:cxn modelId="{B5ABBD88-6F53-A34E-8AAD-1BAD675760B1}" type="presParOf" srcId="{D6F2ECB1-2DC9-104B-AADD-EBA16F5FB798}" destId="{97ADFA6E-CCD2-1444-8E25-ABD54959309F}" srcOrd="0" destOrd="0" presId="urn:microsoft.com/office/officeart/2008/layout/VerticalCurvedList"/>
    <dgm:cxn modelId="{1D522CB5-3D28-934F-869C-9F6F5D8FEB4C}" type="presParOf" srcId="{2308FB89-A24C-B045-9297-32C70A1B078F}" destId="{66A5D651-EBC2-E34A-9CE2-FA8811CBB532}" srcOrd="9" destOrd="0" presId="urn:microsoft.com/office/officeart/2008/layout/VerticalCurvedList"/>
    <dgm:cxn modelId="{F58E9B4B-7C86-DC42-979A-151CDFF8FE69}" type="presParOf" srcId="{2308FB89-A24C-B045-9297-32C70A1B078F}" destId="{16D9BAD7-6237-584E-89FA-8F73FD5C4DDC}" srcOrd="10" destOrd="0" presId="urn:microsoft.com/office/officeart/2008/layout/VerticalCurvedList"/>
    <dgm:cxn modelId="{52E9E136-F1C2-8A4C-A0EE-14A9942E5FD0}" type="presParOf" srcId="{16D9BAD7-6237-584E-89FA-8F73FD5C4DDC}" destId="{902D06CA-FAD2-DF4B-BE8A-D4EE52CEF14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61AF5-D34E-9C4F-A28A-E367442F3B17}">
      <dsp:nvSpPr>
        <dsp:cNvPr id="0" name=""/>
        <dsp:cNvSpPr/>
      </dsp:nvSpPr>
      <dsp:spPr>
        <a:xfrm>
          <a:off x="-9192271" y="-1403415"/>
          <a:ext cx="10934832" cy="10934832"/>
        </a:xfrm>
        <a:prstGeom prst="blockArc">
          <a:avLst>
            <a:gd name="adj1" fmla="val 18900000"/>
            <a:gd name="adj2" fmla="val 2700000"/>
            <a:gd name="adj3" fmla="val 198"/>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35D7CC-FAE1-554E-89B9-21DA8E10477B}">
      <dsp:nvSpPr>
        <dsp:cNvPr id="0" name=""/>
        <dsp:cNvSpPr/>
      </dsp:nvSpPr>
      <dsp:spPr>
        <a:xfrm>
          <a:off x="760076" y="507837"/>
          <a:ext cx="15497200" cy="1016325"/>
        </a:xfrm>
        <a:prstGeom prst="rect">
          <a:avLst/>
        </a:prstGeom>
        <a:solidFill>
          <a:srgbClr val="9C040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6708" tIns="111760" rIns="111760" bIns="111760" numCol="1" spcCol="1270" anchor="ctr" anchorCtr="0">
          <a:noAutofit/>
        </a:bodyPr>
        <a:lstStyle/>
        <a:p>
          <a:pPr marL="0" lvl="0" indent="0" algn="l" defTabSz="1955800">
            <a:lnSpc>
              <a:spcPct val="90000"/>
            </a:lnSpc>
            <a:spcBef>
              <a:spcPct val="0"/>
            </a:spcBef>
            <a:spcAft>
              <a:spcPct val="35000"/>
            </a:spcAft>
            <a:buNone/>
          </a:pPr>
          <a:r>
            <a:rPr lang="es-ES_tradnl" sz="4400" kern="1200" noProof="0">
              <a:latin typeface="Corbel" panose="020B0503020204020204" pitchFamily="34" charset="0"/>
            </a:rPr>
            <a:t>Desarrollar Competencias y Talento</a:t>
          </a:r>
        </a:p>
      </dsp:txBody>
      <dsp:txXfrm>
        <a:off x="760076" y="507837"/>
        <a:ext cx="15497200" cy="1016325"/>
      </dsp:txXfrm>
    </dsp:sp>
    <dsp:sp modelId="{CE332FE3-8B20-7B4A-BDE3-4DFF3206C19E}">
      <dsp:nvSpPr>
        <dsp:cNvPr id="0" name=""/>
        <dsp:cNvSpPr/>
      </dsp:nvSpPr>
      <dsp:spPr>
        <a:xfrm>
          <a:off x="124873" y="380796"/>
          <a:ext cx="1270406" cy="1270406"/>
        </a:xfrm>
        <a:prstGeom prst="ellipse">
          <a:avLst/>
        </a:prstGeom>
        <a:solidFill>
          <a:schemeClr val="lt1">
            <a:hueOff val="0"/>
            <a:satOff val="0"/>
            <a:lumOff val="0"/>
            <a:alphaOff val="0"/>
          </a:schemeClr>
        </a:solidFill>
        <a:ln w="76200" cap="flat" cmpd="sng" algn="ctr">
          <a:solidFill>
            <a:srgbClr val="9C040B"/>
          </a:solidFill>
          <a:prstDash val="solid"/>
        </a:ln>
        <a:effectLst/>
      </dsp:spPr>
      <dsp:style>
        <a:lnRef idx="2">
          <a:scrgbClr r="0" g="0" b="0"/>
        </a:lnRef>
        <a:fillRef idx="1">
          <a:scrgbClr r="0" g="0" b="0"/>
        </a:fillRef>
        <a:effectRef idx="0">
          <a:scrgbClr r="0" g="0" b="0"/>
        </a:effectRef>
        <a:fontRef idx="minor"/>
      </dsp:style>
    </dsp:sp>
    <dsp:sp modelId="{5769A930-DFD8-5743-AB58-BAE12E6F5CE2}">
      <dsp:nvSpPr>
        <dsp:cNvPr id="0" name=""/>
        <dsp:cNvSpPr/>
      </dsp:nvSpPr>
      <dsp:spPr>
        <a:xfrm>
          <a:off x="1488345" y="2031837"/>
          <a:ext cx="14768931" cy="1016325"/>
        </a:xfrm>
        <a:prstGeom prst="rect">
          <a:avLst/>
        </a:prstGeom>
        <a:solidFill>
          <a:srgbClr val="9C040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6708" tIns="111760" rIns="111760" bIns="111760" numCol="1" spcCol="1270" anchor="ctr" anchorCtr="0">
          <a:noAutofit/>
        </a:bodyPr>
        <a:lstStyle/>
        <a:p>
          <a:pPr marL="0" lvl="0" indent="0" algn="l" defTabSz="1955800">
            <a:lnSpc>
              <a:spcPct val="90000"/>
            </a:lnSpc>
            <a:spcBef>
              <a:spcPct val="0"/>
            </a:spcBef>
            <a:spcAft>
              <a:spcPct val="35000"/>
            </a:spcAft>
            <a:buNone/>
          </a:pPr>
          <a:r>
            <a:rPr lang="es-ES_tradnl" sz="4400" kern="1200" noProof="0">
              <a:latin typeface="Corbel" panose="020B0503020204020204" pitchFamily="34" charset="0"/>
            </a:rPr>
            <a:t>Formalización de la economía de producción Mexicana</a:t>
          </a:r>
        </a:p>
      </dsp:txBody>
      <dsp:txXfrm>
        <a:off x="1488345" y="2031837"/>
        <a:ext cx="14768931" cy="1016325"/>
      </dsp:txXfrm>
    </dsp:sp>
    <dsp:sp modelId="{8D8BF8B9-0E88-B246-858B-2E296C8C92DB}">
      <dsp:nvSpPr>
        <dsp:cNvPr id="0" name=""/>
        <dsp:cNvSpPr/>
      </dsp:nvSpPr>
      <dsp:spPr>
        <a:xfrm>
          <a:off x="853142" y="1904796"/>
          <a:ext cx="1270406" cy="1270406"/>
        </a:xfrm>
        <a:prstGeom prst="ellipse">
          <a:avLst/>
        </a:prstGeom>
        <a:solidFill>
          <a:schemeClr val="lt1">
            <a:hueOff val="0"/>
            <a:satOff val="0"/>
            <a:lumOff val="0"/>
            <a:alphaOff val="0"/>
          </a:schemeClr>
        </a:solidFill>
        <a:ln w="76200" cap="flat" cmpd="sng" algn="ctr">
          <a:solidFill>
            <a:srgbClr val="9C040B"/>
          </a:solidFill>
          <a:prstDash val="solid"/>
        </a:ln>
        <a:effectLst/>
      </dsp:spPr>
      <dsp:style>
        <a:lnRef idx="2">
          <a:scrgbClr r="0" g="0" b="0"/>
        </a:lnRef>
        <a:fillRef idx="1">
          <a:scrgbClr r="0" g="0" b="0"/>
        </a:fillRef>
        <a:effectRef idx="0">
          <a:scrgbClr r="0" g="0" b="0"/>
        </a:effectRef>
        <a:fontRef idx="minor"/>
      </dsp:style>
    </dsp:sp>
    <dsp:sp modelId="{C3CFC0EE-3479-3D4F-AE0C-142C97DA8EC4}">
      <dsp:nvSpPr>
        <dsp:cNvPr id="0" name=""/>
        <dsp:cNvSpPr/>
      </dsp:nvSpPr>
      <dsp:spPr>
        <a:xfrm>
          <a:off x="1711865" y="3555837"/>
          <a:ext cx="14545411" cy="1016325"/>
        </a:xfrm>
        <a:prstGeom prst="rect">
          <a:avLst/>
        </a:prstGeom>
        <a:solidFill>
          <a:srgbClr val="9C040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6708" tIns="111760" rIns="111760" bIns="111760" numCol="1" spcCol="1270" anchor="ctr" anchorCtr="0">
          <a:noAutofit/>
        </a:bodyPr>
        <a:lstStyle/>
        <a:p>
          <a:pPr marL="0" lvl="0" indent="0" algn="l" defTabSz="1955800">
            <a:lnSpc>
              <a:spcPct val="90000"/>
            </a:lnSpc>
            <a:spcBef>
              <a:spcPct val="0"/>
            </a:spcBef>
            <a:spcAft>
              <a:spcPct val="35000"/>
            </a:spcAft>
            <a:buNone/>
          </a:pPr>
          <a:r>
            <a:rPr lang="es-ES_tradnl" sz="4400" kern="1200" noProof="0">
              <a:latin typeface="Corbel" panose="020B0503020204020204" pitchFamily="34" charset="0"/>
            </a:rPr>
            <a:t>Infraestructura</a:t>
          </a:r>
        </a:p>
      </dsp:txBody>
      <dsp:txXfrm>
        <a:off x="1711865" y="3555837"/>
        <a:ext cx="14545411" cy="1016325"/>
      </dsp:txXfrm>
    </dsp:sp>
    <dsp:sp modelId="{5846556F-64A4-B04B-B57D-46496424A072}">
      <dsp:nvSpPr>
        <dsp:cNvPr id="0" name=""/>
        <dsp:cNvSpPr/>
      </dsp:nvSpPr>
      <dsp:spPr>
        <a:xfrm>
          <a:off x="1076662" y="3428796"/>
          <a:ext cx="1270406" cy="1270406"/>
        </a:xfrm>
        <a:prstGeom prst="ellipse">
          <a:avLst/>
        </a:prstGeom>
        <a:solidFill>
          <a:schemeClr val="lt1">
            <a:hueOff val="0"/>
            <a:satOff val="0"/>
            <a:lumOff val="0"/>
            <a:alphaOff val="0"/>
          </a:schemeClr>
        </a:solidFill>
        <a:ln w="76200" cap="flat" cmpd="sng" algn="ctr">
          <a:solidFill>
            <a:srgbClr val="9C040B"/>
          </a:solidFill>
          <a:prstDash val="solid"/>
        </a:ln>
        <a:effectLst/>
      </dsp:spPr>
      <dsp:style>
        <a:lnRef idx="2">
          <a:scrgbClr r="0" g="0" b="0"/>
        </a:lnRef>
        <a:fillRef idx="1">
          <a:scrgbClr r="0" g="0" b="0"/>
        </a:fillRef>
        <a:effectRef idx="0">
          <a:scrgbClr r="0" g="0" b="0"/>
        </a:effectRef>
        <a:fontRef idx="minor"/>
      </dsp:style>
    </dsp:sp>
    <dsp:sp modelId="{4C5FCAE3-BE30-084F-AC7A-FA6FDC749EA2}">
      <dsp:nvSpPr>
        <dsp:cNvPr id="0" name=""/>
        <dsp:cNvSpPr/>
      </dsp:nvSpPr>
      <dsp:spPr>
        <a:xfrm>
          <a:off x="1488345" y="5079837"/>
          <a:ext cx="14768931" cy="1016325"/>
        </a:xfrm>
        <a:prstGeom prst="rect">
          <a:avLst/>
        </a:prstGeom>
        <a:solidFill>
          <a:srgbClr val="9C040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6708" tIns="111760" rIns="111760" bIns="111760" numCol="1" spcCol="1270" anchor="ctr" anchorCtr="0">
          <a:noAutofit/>
        </a:bodyPr>
        <a:lstStyle/>
        <a:p>
          <a:pPr marL="0" lvl="0" indent="0" algn="l" defTabSz="1955800">
            <a:lnSpc>
              <a:spcPct val="90000"/>
            </a:lnSpc>
            <a:spcBef>
              <a:spcPct val="0"/>
            </a:spcBef>
            <a:spcAft>
              <a:spcPct val="35000"/>
            </a:spcAft>
            <a:buNone/>
          </a:pPr>
          <a:r>
            <a:rPr lang="es-ES_tradnl" sz="4400" kern="1200" noProof="0">
              <a:latin typeface="Corbel" panose="020B0503020204020204" pitchFamily="34" charset="0"/>
            </a:rPr>
            <a:t>Incremento de la regionalización</a:t>
          </a:r>
        </a:p>
      </dsp:txBody>
      <dsp:txXfrm>
        <a:off x="1488345" y="5079837"/>
        <a:ext cx="14768931" cy="1016325"/>
      </dsp:txXfrm>
    </dsp:sp>
    <dsp:sp modelId="{97ADFA6E-CCD2-1444-8E25-ABD54959309F}">
      <dsp:nvSpPr>
        <dsp:cNvPr id="0" name=""/>
        <dsp:cNvSpPr/>
      </dsp:nvSpPr>
      <dsp:spPr>
        <a:xfrm>
          <a:off x="853142" y="4952796"/>
          <a:ext cx="1270406" cy="1270406"/>
        </a:xfrm>
        <a:prstGeom prst="ellipse">
          <a:avLst/>
        </a:prstGeom>
        <a:solidFill>
          <a:schemeClr val="lt1">
            <a:hueOff val="0"/>
            <a:satOff val="0"/>
            <a:lumOff val="0"/>
            <a:alphaOff val="0"/>
          </a:schemeClr>
        </a:solidFill>
        <a:ln w="76200" cap="flat" cmpd="sng" algn="ctr">
          <a:solidFill>
            <a:srgbClr val="9C040B"/>
          </a:solidFill>
          <a:prstDash val="solid"/>
        </a:ln>
        <a:effectLst/>
      </dsp:spPr>
      <dsp:style>
        <a:lnRef idx="2">
          <a:scrgbClr r="0" g="0" b="0"/>
        </a:lnRef>
        <a:fillRef idx="1">
          <a:scrgbClr r="0" g="0" b="0"/>
        </a:fillRef>
        <a:effectRef idx="0">
          <a:scrgbClr r="0" g="0" b="0"/>
        </a:effectRef>
        <a:fontRef idx="minor"/>
      </dsp:style>
    </dsp:sp>
    <dsp:sp modelId="{66A5D651-EBC2-E34A-9CE2-FA8811CBB532}">
      <dsp:nvSpPr>
        <dsp:cNvPr id="0" name=""/>
        <dsp:cNvSpPr/>
      </dsp:nvSpPr>
      <dsp:spPr>
        <a:xfrm>
          <a:off x="760076" y="6603837"/>
          <a:ext cx="15497200" cy="1016325"/>
        </a:xfrm>
        <a:prstGeom prst="rect">
          <a:avLst/>
        </a:prstGeom>
        <a:solidFill>
          <a:srgbClr val="9C040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6708" tIns="111760" rIns="111760" bIns="111760" numCol="1" spcCol="1270" anchor="ctr" anchorCtr="0">
          <a:noAutofit/>
        </a:bodyPr>
        <a:lstStyle/>
        <a:p>
          <a:pPr marL="0" lvl="0" indent="0" algn="l" defTabSz="1955800">
            <a:lnSpc>
              <a:spcPct val="90000"/>
            </a:lnSpc>
            <a:spcBef>
              <a:spcPct val="0"/>
            </a:spcBef>
            <a:spcAft>
              <a:spcPct val="35000"/>
            </a:spcAft>
            <a:buNone/>
          </a:pPr>
          <a:r>
            <a:rPr lang="es-ES_tradnl" sz="4400" kern="1200" noProof="0">
              <a:latin typeface="Corbel" panose="020B0503020204020204" pitchFamily="34" charset="0"/>
            </a:rPr>
            <a:t>Impulsor del Turismo Domestico e Internacional</a:t>
          </a:r>
        </a:p>
      </dsp:txBody>
      <dsp:txXfrm>
        <a:off x="760076" y="6603837"/>
        <a:ext cx="15497200" cy="1016325"/>
      </dsp:txXfrm>
    </dsp:sp>
    <dsp:sp modelId="{902D06CA-FAD2-DF4B-BE8A-D4EE52CEF14D}">
      <dsp:nvSpPr>
        <dsp:cNvPr id="0" name=""/>
        <dsp:cNvSpPr/>
      </dsp:nvSpPr>
      <dsp:spPr>
        <a:xfrm>
          <a:off x="124873" y="6476796"/>
          <a:ext cx="1270406" cy="1270406"/>
        </a:xfrm>
        <a:prstGeom prst="ellipse">
          <a:avLst/>
        </a:prstGeom>
        <a:solidFill>
          <a:schemeClr val="lt1">
            <a:hueOff val="0"/>
            <a:satOff val="0"/>
            <a:lumOff val="0"/>
            <a:alphaOff val="0"/>
          </a:schemeClr>
        </a:solidFill>
        <a:ln w="76200" cap="flat" cmpd="sng" algn="ctr">
          <a:solidFill>
            <a:srgbClr val="9C040B"/>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78F45-2BEF-C341-BC7E-04F641C9674E}" type="datetimeFigureOut">
              <a:rPr lang="en-US" smtClean="0"/>
              <a:t>5/27/2023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EBFFA-F897-E346-AB60-A2AA25B76674}" type="slidenum">
              <a:rPr lang="en-US" smtClean="0"/>
              <a:t>‹nº›</a:t>
            </a:fld>
            <a:endParaRPr lang="en-US"/>
          </a:p>
        </p:txBody>
      </p:sp>
    </p:spTree>
    <p:extLst>
      <p:ext uri="{BB962C8B-B14F-4D97-AF65-F5344CB8AC3E}">
        <p14:creationId xmlns:p14="http://schemas.microsoft.com/office/powerpoint/2010/main" val="413252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5EBFFA-F897-E346-AB60-A2AA25B76674}" type="slidenum">
              <a:rPr lang="en-US" smtClean="0"/>
              <a:t>1</a:t>
            </a:fld>
            <a:endParaRPr lang="en-US"/>
          </a:p>
        </p:txBody>
      </p:sp>
    </p:spTree>
    <p:extLst>
      <p:ext uri="{BB962C8B-B14F-4D97-AF65-F5344CB8AC3E}">
        <p14:creationId xmlns:p14="http://schemas.microsoft.com/office/powerpoint/2010/main" val="1124035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sz="1800" b="0" i="0" u="none" strike="noStrike" dirty="0">
                <a:solidFill>
                  <a:srgbClr val="000000"/>
                </a:solidFill>
                <a:effectLst/>
                <a:latin typeface="Corbel" panose="020B0503020204020204" pitchFamily="34" charset="0"/>
              </a:rPr>
              <a:t>Output is a measure of overall economic activity; it is the overall value of all goods and services produced. Note this is similar to total revenue or turnover in an individual business. </a:t>
            </a:r>
            <a:endParaRPr lang="en-GB" sz="1800" b="0" i="0" u="none" strike="noStrike" dirty="0">
              <a:solidFill>
                <a:srgbClr val="000000"/>
              </a:solidFill>
              <a:effectLst/>
              <a:latin typeface="Calibri" panose="020F0502020204030204" pitchFamily="34" charset="0"/>
            </a:endParaRPr>
          </a:p>
          <a:p>
            <a:pPr algn="l">
              <a:buFont typeface="Arial" panose="020B0604020202020204" pitchFamily="34" charset="0"/>
              <a:buChar char="•"/>
            </a:pPr>
            <a:r>
              <a:rPr lang="en-GB" sz="1800" b="0" i="0" u="none" strike="noStrike" dirty="0">
                <a:solidFill>
                  <a:srgbClr val="000000"/>
                </a:solidFill>
                <a:effectLst/>
                <a:latin typeface="Corbel" panose="020B0503020204020204" pitchFamily="34" charset="0"/>
              </a:rPr>
              <a:t>GVA measures the additional value created by economic activity. It is the difference between gross output and the value of intermediate inputs and at a national level, it aligns closely to GDP. Conceptually it aligns to profit and wages within a business.</a:t>
            </a:r>
            <a:endParaRPr lang="en-GB" sz="1800"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75EBFFA-F897-E346-AB60-A2AA25B76674}" type="slidenum">
              <a:rPr lang="en-US" smtClean="0"/>
              <a:t>11</a:t>
            </a:fld>
            <a:endParaRPr lang="en-US"/>
          </a:p>
        </p:txBody>
      </p:sp>
    </p:spTree>
    <p:extLst>
      <p:ext uri="{BB962C8B-B14F-4D97-AF65-F5344CB8AC3E}">
        <p14:creationId xmlns:p14="http://schemas.microsoft.com/office/powerpoint/2010/main" val="1432674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5EBFFA-F897-E346-AB60-A2AA25B76674}" type="slidenum">
              <a:rPr lang="en-US" smtClean="0"/>
              <a:t>12</a:t>
            </a:fld>
            <a:endParaRPr lang="en-US"/>
          </a:p>
        </p:txBody>
      </p:sp>
    </p:spTree>
    <p:extLst>
      <p:ext uri="{BB962C8B-B14F-4D97-AF65-F5344CB8AC3E}">
        <p14:creationId xmlns:p14="http://schemas.microsoft.com/office/powerpoint/2010/main" val="245960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5EBFFA-F897-E346-AB60-A2AA25B76674}" type="slidenum">
              <a:rPr lang="en-US" smtClean="0"/>
              <a:t>15</a:t>
            </a:fld>
            <a:endParaRPr lang="en-US"/>
          </a:p>
        </p:txBody>
      </p:sp>
    </p:spTree>
    <p:extLst>
      <p:ext uri="{BB962C8B-B14F-4D97-AF65-F5344CB8AC3E}">
        <p14:creationId xmlns:p14="http://schemas.microsoft.com/office/powerpoint/2010/main" val="90238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5EBFFA-F897-E346-AB60-A2AA25B76674}" type="slidenum">
              <a:rPr lang="en-US" smtClean="0"/>
              <a:t>16</a:t>
            </a:fld>
            <a:endParaRPr lang="en-US"/>
          </a:p>
        </p:txBody>
      </p:sp>
    </p:spTree>
    <p:extLst>
      <p:ext uri="{BB962C8B-B14F-4D97-AF65-F5344CB8AC3E}">
        <p14:creationId xmlns:p14="http://schemas.microsoft.com/office/powerpoint/2010/main" val="3384164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5EBFFA-F897-E346-AB60-A2AA25B76674}" type="slidenum">
              <a:rPr lang="en-US" smtClean="0"/>
              <a:t>2</a:t>
            </a:fld>
            <a:endParaRPr lang="en-US"/>
          </a:p>
        </p:txBody>
      </p:sp>
    </p:spTree>
    <p:extLst>
      <p:ext uri="{BB962C8B-B14F-4D97-AF65-F5344CB8AC3E}">
        <p14:creationId xmlns:p14="http://schemas.microsoft.com/office/powerpoint/2010/main" val="289883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5EBFFA-F897-E346-AB60-A2AA25B76674}" type="slidenum">
              <a:rPr lang="en-US" smtClean="0"/>
              <a:t>4</a:t>
            </a:fld>
            <a:endParaRPr lang="en-US"/>
          </a:p>
        </p:txBody>
      </p:sp>
    </p:spTree>
    <p:extLst>
      <p:ext uri="{BB962C8B-B14F-4D97-AF65-F5344CB8AC3E}">
        <p14:creationId xmlns:p14="http://schemas.microsoft.com/office/powerpoint/2010/main" val="3872162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3F3F3F"/>
                </a:solidFill>
                <a:effectLst/>
                <a:latin typeface="Helvetica" pitchFamily="2" charset="0"/>
              </a:rPr>
              <a:t>Production investors are closely interested in Mexico because of these factors – and the country’s </a:t>
            </a:r>
            <a:r>
              <a:rPr lang="en-GB" err="1">
                <a:solidFill>
                  <a:srgbClr val="3F3F3F"/>
                </a:solidFill>
                <a:effectLst/>
                <a:latin typeface="Helvetica" pitchFamily="2" charset="0"/>
              </a:rPr>
              <a:t>audiovisual</a:t>
            </a:r>
            <a:r>
              <a:rPr lang="en-GB">
                <a:solidFill>
                  <a:srgbClr val="3F3F3F"/>
                </a:solidFill>
                <a:effectLst/>
                <a:latin typeface="Helvetica" pitchFamily="2" charset="0"/>
              </a:rPr>
              <a:t> production sector has been very busy since the  pandemic. However, this  growth disguises the fact that Mexico is in fact underperforming as a market when compared with growth in other key global markets</a:t>
            </a:r>
          </a:p>
        </p:txBody>
      </p:sp>
      <p:sp>
        <p:nvSpPr>
          <p:cNvPr id="4" name="Slide Number Placeholder 3"/>
          <p:cNvSpPr>
            <a:spLocks noGrp="1"/>
          </p:cNvSpPr>
          <p:nvPr>
            <p:ph type="sldNum" sz="quarter" idx="5"/>
          </p:nvPr>
        </p:nvSpPr>
        <p:spPr/>
        <p:txBody>
          <a:bodyPr/>
          <a:lstStyle/>
          <a:p>
            <a:fld id="{975EBFFA-F897-E346-AB60-A2AA25B76674}" type="slidenum">
              <a:rPr lang="en-US" smtClean="0"/>
              <a:t>5</a:t>
            </a:fld>
            <a:endParaRPr lang="en-US"/>
          </a:p>
        </p:txBody>
      </p:sp>
    </p:spTree>
    <p:extLst>
      <p:ext uri="{BB962C8B-B14F-4D97-AF65-F5344CB8AC3E}">
        <p14:creationId xmlns:p14="http://schemas.microsoft.com/office/powerpoint/2010/main" val="3327942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5EBFFA-F897-E346-AB60-A2AA25B76674}" type="slidenum">
              <a:rPr lang="en-US" smtClean="0"/>
              <a:t>6</a:t>
            </a:fld>
            <a:endParaRPr lang="en-US"/>
          </a:p>
        </p:txBody>
      </p:sp>
    </p:spTree>
    <p:extLst>
      <p:ext uri="{BB962C8B-B14F-4D97-AF65-F5344CB8AC3E}">
        <p14:creationId xmlns:p14="http://schemas.microsoft.com/office/powerpoint/2010/main" val="2619700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5EBFFA-F897-E346-AB60-A2AA25B76674}" type="slidenum">
              <a:rPr lang="en-US" smtClean="0"/>
              <a:t>7</a:t>
            </a:fld>
            <a:endParaRPr lang="en-US"/>
          </a:p>
        </p:txBody>
      </p:sp>
    </p:spTree>
    <p:extLst>
      <p:ext uri="{BB962C8B-B14F-4D97-AF65-F5344CB8AC3E}">
        <p14:creationId xmlns:p14="http://schemas.microsoft.com/office/powerpoint/2010/main" val="402693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5EBFFA-F897-E346-AB60-A2AA25B76674}" type="slidenum">
              <a:rPr lang="en-US" smtClean="0"/>
              <a:t>8</a:t>
            </a:fld>
            <a:endParaRPr lang="en-US"/>
          </a:p>
        </p:txBody>
      </p:sp>
    </p:spTree>
    <p:extLst>
      <p:ext uri="{BB962C8B-B14F-4D97-AF65-F5344CB8AC3E}">
        <p14:creationId xmlns:p14="http://schemas.microsoft.com/office/powerpoint/2010/main" val="683569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a:solidFill>
                  <a:srgbClr val="3F3F3F"/>
                </a:solidFill>
                <a:effectLst/>
                <a:latin typeface="Helvetica" pitchFamily="2" charset="0"/>
              </a:rPr>
              <a:t>Mexico would be primed for immediate growth if an incentive was introduced, including larger budget productions</a:t>
            </a:r>
          </a:p>
          <a:p>
            <a:endParaRPr lang="en-GB" sz="2800">
              <a:solidFill>
                <a:srgbClr val="3F3F3F"/>
              </a:solidFill>
              <a:effectLst/>
              <a:latin typeface="Helvetica" pitchFamily="2" charset="0"/>
            </a:endParaRPr>
          </a:p>
          <a:p>
            <a:r>
              <a:rPr lang="en-GB" sz="2800">
                <a:solidFill>
                  <a:srgbClr val="3F3F3F"/>
                </a:solidFill>
                <a:effectLst/>
                <a:latin typeface="Helvetica" pitchFamily="2" charset="0"/>
              </a:rPr>
              <a:t>Forecasts in this Study are conservative, and Mexico has the potential to quickly surpass these estimates</a:t>
            </a:r>
          </a:p>
        </p:txBody>
      </p:sp>
      <p:sp>
        <p:nvSpPr>
          <p:cNvPr id="4" name="Slide Number Placeholder 3"/>
          <p:cNvSpPr>
            <a:spLocks noGrp="1"/>
          </p:cNvSpPr>
          <p:nvPr>
            <p:ph type="sldNum" sz="quarter" idx="5"/>
          </p:nvPr>
        </p:nvSpPr>
        <p:spPr/>
        <p:txBody>
          <a:bodyPr/>
          <a:lstStyle/>
          <a:p>
            <a:fld id="{975EBFFA-F897-E346-AB60-A2AA25B76674}" type="slidenum">
              <a:rPr lang="en-US" smtClean="0"/>
              <a:t>9</a:t>
            </a:fld>
            <a:endParaRPr lang="en-US"/>
          </a:p>
        </p:txBody>
      </p:sp>
    </p:spTree>
    <p:extLst>
      <p:ext uri="{BB962C8B-B14F-4D97-AF65-F5344CB8AC3E}">
        <p14:creationId xmlns:p14="http://schemas.microsoft.com/office/powerpoint/2010/main" val="725857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3F3F3F"/>
                </a:solidFill>
                <a:effectLst/>
                <a:latin typeface="Helvetica" pitchFamily="2" charset="0"/>
              </a:rPr>
              <a:t>Key point here is that our modelling assumes that the rise in expenditure under a full adoption scenario is driven by a relatively small number of high budget, international productions. </a:t>
            </a:r>
          </a:p>
          <a:p>
            <a:r>
              <a:rPr lang="en-US"/>
              <a:t>Note – volume does not double in the way that spend does as we assume that the budget of projects also increases for the forecasting</a:t>
            </a:r>
          </a:p>
        </p:txBody>
      </p:sp>
      <p:sp>
        <p:nvSpPr>
          <p:cNvPr id="4" name="Slide Number Placeholder 3"/>
          <p:cNvSpPr>
            <a:spLocks noGrp="1"/>
          </p:cNvSpPr>
          <p:nvPr>
            <p:ph type="sldNum" sz="quarter" idx="5"/>
          </p:nvPr>
        </p:nvSpPr>
        <p:spPr/>
        <p:txBody>
          <a:bodyPr/>
          <a:lstStyle/>
          <a:p>
            <a:fld id="{975EBFFA-F897-E346-AB60-A2AA25B76674}" type="slidenum">
              <a:rPr lang="en-US" smtClean="0"/>
              <a:t>10</a:t>
            </a:fld>
            <a:endParaRPr lang="en-US"/>
          </a:p>
        </p:txBody>
      </p:sp>
    </p:spTree>
    <p:extLst>
      <p:ext uri="{BB962C8B-B14F-4D97-AF65-F5344CB8AC3E}">
        <p14:creationId xmlns:p14="http://schemas.microsoft.com/office/powerpoint/2010/main" val="596071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Corbel" panose="020B0503020204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solidFill>
                  <a:schemeClr val="tx1">
                    <a:tint val="75000"/>
                  </a:schemeClr>
                </a:solidFill>
                <a:latin typeface="Corbel" panose="020B05030202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b="1" i="0">
                <a:latin typeface="Corbel" panose="020B0503020204020204" pitchFamily="34" charset="0"/>
              </a:defRPr>
            </a:lvl1pPr>
          </a:lstStyle>
          <a:p>
            <a:fld id="{1D8BD707-D9CF-40AE-B4C6-C98DA3205C09}" type="datetimeFigureOut">
              <a:rPr lang="en-US" smtClean="0"/>
              <a:pPr/>
              <a:t>5/27/2023</a:t>
            </a:fld>
            <a:endParaRPr lang="en-US"/>
          </a:p>
        </p:txBody>
      </p:sp>
      <p:sp>
        <p:nvSpPr>
          <p:cNvPr id="5" name="Footer Placeholder 4"/>
          <p:cNvSpPr>
            <a:spLocks noGrp="1"/>
          </p:cNvSpPr>
          <p:nvPr>
            <p:ph type="ftr" sz="quarter" idx="11"/>
          </p:nvPr>
        </p:nvSpPr>
        <p:spPr/>
        <p:txBody>
          <a:bodyPr/>
          <a:lstStyle>
            <a:lvl1pPr>
              <a:defRPr b="1" i="0">
                <a:latin typeface="Corbel" panose="020B0503020204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1" i="0">
                <a:latin typeface="Corbel" panose="020B0503020204020204" pitchFamily="34" charset="0"/>
              </a:defRPr>
            </a:lvl1p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orbel" panose="020B0503020204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Corbel" panose="020B0503020204020204" pitchFamily="34" charset="0"/>
              </a:defRPr>
            </a:lvl1pPr>
            <a:lvl2pPr>
              <a:defRPr b="1" i="0">
                <a:latin typeface="Corbel" panose="020B0503020204020204" pitchFamily="34" charset="0"/>
              </a:defRPr>
            </a:lvl2pPr>
            <a:lvl3pPr>
              <a:defRPr b="1" i="0">
                <a:latin typeface="Corbel" panose="020B0503020204020204" pitchFamily="34" charset="0"/>
              </a:defRPr>
            </a:lvl3pPr>
            <a:lvl4pPr>
              <a:defRPr b="1" i="0">
                <a:latin typeface="Corbel" panose="020B0503020204020204" pitchFamily="34" charset="0"/>
              </a:defRPr>
            </a:lvl4pPr>
            <a:lvl5pPr>
              <a:defRPr b="1" i="0">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i="0">
                <a:latin typeface="Corbel" panose="020B0503020204020204" pitchFamily="34" charset="0"/>
              </a:defRPr>
            </a:lvl1pPr>
          </a:lstStyle>
          <a:p>
            <a:fld id="{1D8BD707-D9CF-40AE-B4C6-C98DA3205C09}" type="datetimeFigureOut">
              <a:rPr lang="en-US" smtClean="0"/>
              <a:pPr/>
              <a:t>5/27/2023</a:t>
            </a:fld>
            <a:endParaRPr lang="en-US"/>
          </a:p>
        </p:txBody>
      </p:sp>
      <p:sp>
        <p:nvSpPr>
          <p:cNvPr id="5" name="Footer Placeholder 4"/>
          <p:cNvSpPr>
            <a:spLocks noGrp="1"/>
          </p:cNvSpPr>
          <p:nvPr>
            <p:ph type="ftr" sz="quarter" idx="11"/>
          </p:nvPr>
        </p:nvSpPr>
        <p:spPr/>
        <p:txBody>
          <a:bodyPr/>
          <a:lstStyle>
            <a:lvl1pPr>
              <a:defRPr b="1" i="0">
                <a:latin typeface="Corbel" panose="020B0503020204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1" i="0">
                <a:latin typeface="Corbel" panose="020B0503020204020204" pitchFamily="34" charset="0"/>
              </a:defRPr>
            </a:lvl1p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i="0">
                <a:latin typeface="Corbel" panose="020B0503020204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i="0">
                <a:latin typeface="Corbel" panose="020B0503020204020204" pitchFamily="34" charset="0"/>
              </a:defRPr>
            </a:lvl1pPr>
            <a:lvl2pPr>
              <a:defRPr b="1" i="0">
                <a:latin typeface="Corbel" panose="020B0503020204020204" pitchFamily="34" charset="0"/>
              </a:defRPr>
            </a:lvl2pPr>
            <a:lvl3pPr>
              <a:defRPr b="1" i="0">
                <a:latin typeface="Corbel" panose="020B0503020204020204" pitchFamily="34" charset="0"/>
              </a:defRPr>
            </a:lvl3pPr>
            <a:lvl4pPr>
              <a:defRPr b="1" i="0">
                <a:latin typeface="Corbel" panose="020B0503020204020204" pitchFamily="34" charset="0"/>
              </a:defRPr>
            </a:lvl4pPr>
            <a:lvl5pPr>
              <a:defRPr b="1" i="0">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i="0">
                <a:latin typeface="Corbel" panose="020B0503020204020204" pitchFamily="34" charset="0"/>
              </a:defRPr>
            </a:lvl1pPr>
          </a:lstStyle>
          <a:p>
            <a:fld id="{1D8BD707-D9CF-40AE-B4C6-C98DA3205C09}" type="datetimeFigureOut">
              <a:rPr lang="en-US" smtClean="0"/>
              <a:pPr/>
              <a:t>5/27/2023</a:t>
            </a:fld>
            <a:endParaRPr lang="en-US"/>
          </a:p>
        </p:txBody>
      </p:sp>
      <p:sp>
        <p:nvSpPr>
          <p:cNvPr id="5" name="Footer Placeholder 4"/>
          <p:cNvSpPr>
            <a:spLocks noGrp="1"/>
          </p:cNvSpPr>
          <p:nvPr>
            <p:ph type="ftr" sz="quarter" idx="11"/>
          </p:nvPr>
        </p:nvSpPr>
        <p:spPr/>
        <p:txBody>
          <a:bodyPr/>
          <a:lstStyle>
            <a:lvl1pPr>
              <a:defRPr b="1" i="0">
                <a:latin typeface="Corbel" panose="020B0503020204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1" i="0">
                <a:latin typeface="Corbel" panose="020B0503020204020204" pitchFamily="34" charset="0"/>
              </a:defRPr>
            </a:lvl1p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orbel" panose="020B0503020204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Corbel" panose="020B0503020204020204" pitchFamily="34" charset="0"/>
              </a:defRPr>
            </a:lvl1pPr>
            <a:lvl2pPr>
              <a:defRPr b="1" i="0">
                <a:latin typeface="Corbel" panose="020B0503020204020204" pitchFamily="34" charset="0"/>
              </a:defRPr>
            </a:lvl2pPr>
            <a:lvl3pPr>
              <a:defRPr b="1" i="0">
                <a:latin typeface="Corbel" panose="020B0503020204020204" pitchFamily="34" charset="0"/>
              </a:defRPr>
            </a:lvl3pPr>
            <a:lvl4pPr>
              <a:defRPr b="1" i="0">
                <a:latin typeface="Corbel" panose="020B0503020204020204" pitchFamily="34" charset="0"/>
              </a:defRPr>
            </a:lvl4pPr>
            <a:lvl5pPr>
              <a:defRPr b="1" i="0">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i="0">
                <a:latin typeface="Corbel" panose="020B0503020204020204" pitchFamily="34" charset="0"/>
              </a:defRPr>
            </a:lvl1pPr>
          </a:lstStyle>
          <a:p>
            <a:fld id="{1D8BD707-D9CF-40AE-B4C6-C98DA3205C09}" type="datetimeFigureOut">
              <a:rPr lang="en-US" smtClean="0"/>
              <a:pPr/>
              <a:t>5/27/2023</a:t>
            </a:fld>
            <a:endParaRPr lang="en-US"/>
          </a:p>
        </p:txBody>
      </p:sp>
      <p:sp>
        <p:nvSpPr>
          <p:cNvPr id="5" name="Footer Placeholder 4"/>
          <p:cNvSpPr>
            <a:spLocks noGrp="1"/>
          </p:cNvSpPr>
          <p:nvPr>
            <p:ph type="ftr" sz="quarter" idx="11"/>
          </p:nvPr>
        </p:nvSpPr>
        <p:spPr/>
        <p:txBody>
          <a:bodyPr/>
          <a:lstStyle>
            <a:lvl1pPr>
              <a:defRPr b="1" i="0">
                <a:latin typeface="Corbel" panose="020B0503020204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1" i="0">
                <a:latin typeface="Corbel" panose="020B0503020204020204" pitchFamily="34" charset="0"/>
              </a:defRPr>
            </a:lvl1p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Corbel" panose="020B0503020204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solidFill>
                  <a:schemeClr val="tx1">
                    <a:tint val="75000"/>
                  </a:schemeClr>
                </a:solidFill>
                <a:latin typeface="Corbel" panose="020B05030202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1" i="0">
                <a:latin typeface="Corbel" panose="020B0503020204020204" pitchFamily="34" charset="0"/>
              </a:defRPr>
            </a:lvl1pPr>
          </a:lstStyle>
          <a:p>
            <a:fld id="{1D8BD707-D9CF-40AE-B4C6-C98DA3205C09}" type="datetimeFigureOut">
              <a:rPr lang="en-US" smtClean="0"/>
              <a:pPr/>
              <a:t>5/27/2023</a:t>
            </a:fld>
            <a:endParaRPr lang="en-US"/>
          </a:p>
        </p:txBody>
      </p:sp>
      <p:sp>
        <p:nvSpPr>
          <p:cNvPr id="5" name="Footer Placeholder 4"/>
          <p:cNvSpPr>
            <a:spLocks noGrp="1"/>
          </p:cNvSpPr>
          <p:nvPr>
            <p:ph type="ftr" sz="quarter" idx="11"/>
          </p:nvPr>
        </p:nvSpPr>
        <p:spPr/>
        <p:txBody>
          <a:bodyPr/>
          <a:lstStyle>
            <a:lvl1pPr>
              <a:defRPr b="1" i="0">
                <a:latin typeface="Corbel" panose="020B0503020204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1" i="0">
                <a:latin typeface="Corbel" panose="020B0503020204020204" pitchFamily="34" charset="0"/>
              </a:defRPr>
            </a:lvl1p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orbel" panose="020B0503020204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i="0">
                <a:latin typeface="Corbel" panose="020B0503020204020204" pitchFamily="34" charset="0"/>
              </a:defRPr>
            </a:lvl1pPr>
            <a:lvl2pPr>
              <a:defRPr sz="2400" b="1" i="0">
                <a:latin typeface="Corbel" panose="020B0503020204020204" pitchFamily="34" charset="0"/>
              </a:defRPr>
            </a:lvl2pPr>
            <a:lvl3pPr>
              <a:defRPr sz="2000" b="1" i="0">
                <a:latin typeface="Corbel" panose="020B0503020204020204" pitchFamily="34" charset="0"/>
              </a:defRPr>
            </a:lvl3pPr>
            <a:lvl4pPr>
              <a:defRPr sz="1800" b="1" i="0">
                <a:latin typeface="Corbel" panose="020B0503020204020204" pitchFamily="34" charset="0"/>
              </a:defRPr>
            </a:lvl4pPr>
            <a:lvl5pPr>
              <a:defRPr sz="1800" b="1" i="0">
                <a:latin typeface="Corbel" panose="020B0503020204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b="1" i="0">
                <a:latin typeface="Corbel" panose="020B0503020204020204" pitchFamily="34" charset="0"/>
              </a:defRPr>
            </a:lvl1pPr>
            <a:lvl2pPr>
              <a:defRPr sz="2400" b="1" i="0">
                <a:latin typeface="Corbel" panose="020B0503020204020204" pitchFamily="34" charset="0"/>
              </a:defRPr>
            </a:lvl2pPr>
            <a:lvl3pPr>
              <a:defRPr sz="2000" b="1" i="0">
                <a:latin typeface="Corbel" panose="020B0503020204020204" pitchFamily="34" charset="0"/>
              </a:defRPr>
            </a:lvl3pPr>
            <a:lvl4pPr>
              <a:defRPr sz="1800" b="1" i="0">
                <a:latin typeface="Corbel" panose="020B0503020204020204" pitchFamily="34" charset="0"/>
              </a:defRPr>
            </a:lvl4pPr>
            <a:lvl5pPr>
              <a:defRPr sz="1800" b="1" i="0">
                <a:latin typeface="Corbel" panose="020B0503020204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b="1" i="0">
                <a:latin typeface="Corbel" panose="020B0503020204020204" pitchFamily="34" charset="0"/>
              </a:defRPr>
            </a:lvl1pPr>
          </a:lstStyle>
          <a:p>
            <a:fld id="{1D8BD707-D9CF-40AE-B4C6-C98DA3205C09}" type="datetimeFigureOut">
              <a:rPr lang="en-US" smtClean="0"/>
              <a:pPr/>
              <a:t>5/27/2023</a:t>
            </a:fld>
            <a:endParaRPr lang="en-US"/>
          </a:p>
        </p:txBody>
      </p:sp>
      <p:sp>
        <p:nvSpPr>
          <p:cNvPr id="6" name="Footer Placeholder 5"/>
          <p:cNvSpPr>
            <a:spLocks noGrp="1"/>
          </p:cNvSpPr>
          <p:nvPr>
            <p:ph type="ftr" sz="quarter" idx="11"/>
          </p:nvPr>
        </p:nvSpPr>
        <p:spPr/>
        <p:txBody>
          <a:bodyPr/>
          <a:lstStyle>
            <a:lvl1pPr>
              <a:defRPr b="1" i="0">
                <a:latin typeface="Corbel" panose="020B0503020204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b="1" i="0">
                <a:latin typeface="Corbel" panose="020B0503020204020204" pitchFamily="34" charset="0"/>
              </a:defRPr>
            </a:lvl1p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orbel" panose="020B0503020204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Corbel" panose="020B05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Corbel" panose="020B0503020204020204" pitchFamily="34" charset="0"/>
              </a:defRPr>
            </a:lvl1pPr>
            <a:lvl2pPr>
              <a:defRPr sz="2000" b="1" i="0">
                <a:latin typeface="Corbel" panose="020B0503020204020204" pitchFamily="34" charset="0"/>
              </a:defRPr>
            </a:lvl2pPr>
            <a:lvl3pPr>
              <a:defRPr sz="1800" b="1" i="0">
                <a:latin typeface="Corbel" panose="020B0503020204020204" pitchFamily="34" charset="0"/>
              </a:defRPr>
            </a:lvl3pPr>
            <a:lvl4pPr>
              <a:defRPr sz="1600" b="1" i="0">
                <a:latin typeface="Corbel" panose="020B0503020204020204" pitchFamily="34" charset="0"/>
              </a:defRPr>
            </a:lvl4pPr>
            <a:lvl5pPr>
              <a:defRPr sz="1600" b="1" i="0">
                <a:latin typeface="Corbel" panose="020B0503020204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Corbel" panose="020B05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Corbel" panose="020B0503020204020204" pitchFamily="34" charset="0"/>
              </a:defRPr>
            </a:lvl1pPr>
            <a:lvl2pPr>
              <a:defRPr sz="2000" b="1" i="0">
                <a:latin typeface="Corbel" panose="020B0503020204020204" pitchFamily="34" charset="0"/>
              </a:defRPr>
            </a:lvl2pPr>
            <a:lvl3pPr>
              <a:defRPr sz="1800" b="1" i="0">
                <a:latin typeface="Corbel" panose="020B0503020204020204" pitchFamily="34" charset="0"/>
              </a:defRPr>
            </a:lvl3pPr>
            <a:lvl4pPr>
              <a:defRPr sz="1600" b="1" i="0">
                <a:latin typeface="Corbel" panose="020B0503020204020204" pitchFamily="34" charset="0"/>
              </a:defRPr>
            </a:lvl4pPr>
            <a:lvl5pPr>
              <a:defRPr sz="1600" b="1" i="0">
                <a:latin typeface="Corbel" panose="020B0503020204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b="1" i="0">
                <a:latin typeface="Corbel" panose="020B0503020204020204" pitchFamily="34" charset="0"/>
              </a:defRPr>
            </a:lvl1pPr>
          </a:lstStyle>
          <a:p>
            <a:fld id="{1D8BD707-D9CF-40AE-B4C6-C98DA3205C09}" type="datetimeFigureOut">
              <a:rPr lang="en-US" smtClean="0"/>
              <a:pPr/>
              <a:t>5/27/2023</a:t>
            </a:fld>
            <a:endParaRPr lang="en-US"/>
          </a:p>
        </p:txBody>
      </p:sp>
      <p:sp>
        <p:nvSpPr>
          <p:cNvPr id="8" name="Footer Placeholder 7"/>
          <p:cNvSpPr>
            <a:spLocks noGrp="1"/>
          </p:cNvSpPr>
          <p:nvPr>
            <p:ph type="ftr" sz="quarter" idx="11"/>
          </p:nvPr>
        </p:nvSpPr>
        <p:spPr/>
        <p:txBody>
          <a:bodyPr/>
          <a:lstStyle>
            <a:lvl1pPr>
              <a:defRPr b="1" i="0">
                <a:latin typeface="Corbel" panose="020B0503020204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b="1" i="0">
                <a:latin typeface="Corbel" panose="020B0503020204020204" pitchFamily="34" charset="0"/>
              </a:defRPr>
            </a:lvl1p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orbel" panose="020B0503020204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b="1" i="0">
                <a:latin typeface="Corbel" panose="020B0503020204020204" pitchFamily="34" charset="0"/>
              </a:defRPr>
            </a:lvl1pPr>
          </a:lstStyle>
          <a:p>
            <a:fld id="{1D8BD707-D9CF-40AE-B4C6-C98DA3205C09}" type="datetimeFigureOut">
              <a:rPr lang="en-US" smtClean="0"/>
              <a:pPr/>
              <a:t>5/27/2023</a:t>
            </a:fld>
            <a:endParaRPr lang="en-US"/>
          </a:p>
        </p:txBody>
      </p:sp>
      <p:sp>
        <p:nvSpPr>
          <p:cNvPr id="4" name="Footer Placeholder 3"/>
          <p:cNvSpPr>
            <a:spLocks noGrp="1"/>
          </p:cNvSpPr>
          <p:nvPr>
            <p:ph type="ftr" sz="quarter" idx="11"/>
          </p:nvPr>
        </p:nvSpPr>
        <p:spPr/>
        <p:txBody>
          <a:bodyPr/>
          <a:lstStyle>
            <a:lvl1pPr>
              <a:defRPr b="1" i="0">
                <a:latin typeface="Corbel" panose="020B0503020204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b="1" i="0">
                <a:latin typeface="Corbel" panose="020B0503020204020204" pitchFamily="34" charset="0"/>
              </a:defRPr>
            </a:lvl1p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i="0">
                <a:latin typeface="Corbel" panose="020B0503020204020204" pitchFamily="34" charset="0"/>
              </a:defRPr>
            </a:lvl1pPr>
          </a:lstStyle>
          <a:p>
            <a:fld id="{1D8BD707-D9CF-40AE-B4C6-C98DA3205C09}" type="datetimeFigureOut">
              <a:rPr lang="en-US" smtClean="0"/>
              <a:pPr/>
              <a:t>5/27/2023</a:t>
            </a:fld>
            <a:endParaRPr lang="en-US"/>
          </a:p>
        </p:txBody>
      </p:sp>
      <p:sp>
        <p:nvSpPr>
          <p:cNvPr id="3" name="Footer Placeholder 2"/>
          <p:cNvSpPr>
            <a:spLocks noGrp="1"/>
          </p:cNvSpPr>
          <p:nvPr>
            <p:ph type="ftr" sz="quarter" idx="11"/>
          </p:nvPr>
        </p:nvSpPr>
        <p:spPr/>
        <p:txBody>
          <a:bodyPr/>
          <a:lstStyle>
            <a:lvl1pPr>
              <a:defRPr b="1" i="0">
                <a:latin typeface="Corbel" panose="020B0503020204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b="1" i="0">
                <a:latin typeface="Corbel" panose="020B0503020204020204" pitchFamily="34" charset="0"/>
              </a:defRPr>
            </a:lvl1p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Corbel" panose="020B0503020204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Corbel" panose="020B0503020204020204" pitchFamily="34" charset="0"/>
              </a:defRPr>
            </a:lvl1pPr>
            <a:lvl2pPr>
              <a:defRPr sz="2800" b="1" i="0">
                <a:latin typeface="Corbel" panose="020B0503020204020204" pitchFamily="34" charset="0"/>
              </a:defRPr>
            </a:lvl2pPr>
            <a:lvl3pPr>
              <a:defRPr sz="2400" b="1" i="0">
                <a:latin typeface="Corbel" panose="020B0503020204020204" pitchFamily="34" charset="0"/>
              </a:defRPr>
            </a:lvl3pPr>
            <a:lvl4pPr>
              <a:defRPr sz="2000" b="1" i="0">
                <a:latin typeface="Corbel" panose="020B0503020204020204" pitchFamily="34" charset="0"/>
              </a:defRPr>
            </a:lvl4pPr>
            <a:lvl5pPr>
              <a:defRPr sz="2000" b="1" i="0">
                <a:latin typeface="Corbel" panose="020B05030202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1" i="0">
                <a:latin typeface="Corbel" panose="020B0503020204020204" pitchFamily="34" charset="0"/>
              </a:defRPr>
            </a:lvl1pPr>
          </a:lstStyle>
          <a:p>
            <a:fld id="{1D8BD707-D9CF-40AE-B4C6-C98DA3205C09}" type="datetimeFigureOut">
              <a:rPr lang="en-US" smtClean="0"/>
              <a:pPr/>
              <a:t>5/27/2023</a:t>
            </a:fld>
            <a:endParaRPr lang="en-US"/>
          </a:p>
        </p:txBody>
      </p:sp>
      <p:sp>
        <p:nvSpPr>
          <p:cNvPr id="6" name="Footer Placeholder 5"/>
          <p:cNvSpPr>
            <a:spLocks noGrp="1"/>
          </p:cNvSpPr>
          <p:nvPr>
            <p:ph type="ftr" sz="quarter" idx="11"/>
          </p:nvPr>
        </p:nvSpPr>
        <p:spPr/>
        <p:txBody>
          <a:bodyPr/>
          <a:lstStyle>
            <a:lvl1pPr>
              <a:defRPr b="1" i="0">
                <a:latin typeface="Corbel" panose="020B0503020204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b="1" i="0">
                <a:latin typeface="Corbel" panose="020B0503020204020204" pitchFamily="34" charset="0"/>
              </a:defRPr>
            </a:lvl1p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Corbel" panose="020B0503020204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Corbel" panose="020B0503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1" i="0">
                <a:latin typeface="Corbel" panose="020B0503020204020204" pitchFamily="34" charset="0"/>
              </a:defRPr>
            </a:lvl1pPr>
          </a:lstStyle>
          <a:p>
            <a:fld id="{1D8BD707-D9CF-40AE-B4C6-C98DA3205C09}" type="datetimeFigureOut">
              <a:rPr lang="en-US" smtClean="0"/>
              <a:pPr/>
              <a:t>5/27/2023</a:t>
            </a:fld>
            <a:endParaRPr lang="en-US"/>
          </a:p>
        </p:txBody>
      </p:sp>
      <p:sp>
        <p:nvSpPr>
          <p:cNvPr id="6" name="Footer Placeholder 5"/>
          <p:cNvSpPr>
            <a:spLocks noGrp="1"/>
          </p:cNvSpPr>
          <p:nvPr>
            <p:ph type="ftr" sz="quarter" idx="11"/>
          </p:nvPr>
        </p:nvSpPr>
        <p:spPr/>
        <p:txBody>
          <a:bodyPr/>
          <a:lstStyle>
            <a:lvl1pPr>
              <a:defRPr b="1" i="0">
                <a:latin typeface="Corbel" panose="020B0503020204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b="1" i="0">
                <a:latin typeface="Corbel" panose="020B0503020204020204" pitchFamily="34" charset="0"/>
              </a:defRPr>
            </a:lvl1p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i="0">
                <a:solidFill>
                  <a:schemeClr val="tx1">
                    <a:tint val="75000"/>
                  </a:schemeClr>
                </a:solidFill>
                <a:latin typeface="Corbel" panose="020B0503020204020204" pitchFamily="34" charset="0"/>
              </a:defRPr>
            </a:lvl1pPr>
          </a:lstStyle>
          <a:p>
            <a:fld id="{1D8BD707-D9CF-40AE-B4C6-C98DA3205C09}" type="datetimeFigureOut">
              <a:rPr lang="en-US" smtClean="0"/>
              <a:pPr/>
              <a:t>5/27/2023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i="0">
                <a:solidFill>
                  <a:schemeClr val="tx1">
                    <a:tint val="75000"/>
                  </a:schemeClr>
                </a:solidFill>
                <a:latin typeface="Corbel" panose="020B0503020204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i="0">
                <a:solidFill>
                  <a:schemeClr val="tx1">
                    <a:tint val="75000"/>
                  </a:schemeClr>
                </a:solidFill>
                <a:latin typeface="Corbel" panose="020B0503020204020204" pitchFamily="34" charset="0"/>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i="0" kern="1200">
          <a:solidFill>
            <a:schemeClr val="tx1"/>
          </a:solidFill>
          <a:latin typeface="Corbel" panose="020B0503020204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1" i="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b="1" i="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b="1" i="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b="1" i="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1" i="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diagramLayout" Target="../diagrams/layout1.xml"/><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diagramData" Target="../diagrams/data1.xml"/><Relationship Id="rId16" Type="http://schemas.openxmlformats.org/officeDocument/2006/relationships/image" Target="../media/image48.svg"/><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43.png"/><Relationship Id="rId5" Type="http://schemas.openxmlformats.org/officeDocument/2006/relationships/diagramColors" Target="../diagrams/colors1.xml"/><Relationship Id="rId15" Type="http://schemas.openxmlformats.org/officeDocument/2006/relationships/image" Target="../media/image47.png"/><Relationship Id="rId10" Type="http://schemas.openxmlformats.org/officeDocument/2006/relationships/image" Target="../media/image42.svg"/><Relationship Id="rId4" Type="http://schemas.openxmlformats.org/officeDocument/2006/relationships/diagramQuickStyle" Target="../diagrams/quickStyle1.xml"/><Relationship Id="rId9" Type="http://schemas.openxmlformats.org/officeDocument/2006/relationships/image" Target="../media/image41.png"/><Relationship Id="rId14" Type="http://schemas.openxmlformats.org/officeDocument/2006/relationships/image" Target="../media/image4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hyperlink" Target="mailto:steve@o-spi.co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mailto:leon@o-spi.com" TargetMode="External"/><Relationship Id="rId5" Type="http://schemas.openxmlformats.org/officeDocument/2006/relationships/hyperlink" Target="https://www.o-spi.com/news/spi-mexico-incentive-study-published"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hyperlink" Target="http://www.o-spi.com/" TargetMode="External"/><Relationship Id="rId21" Type="http://schemas.openxmlformats.org/officeDocument/2006/relationships/image" Target="../media/image20.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sv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jpe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sv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90A202-1058-BA74-0039-69B52F0FBD25}"/>
              </a:ext>
            </a:extLst>
          </p:cNvPr>
          <p:cNvPicPr>
            <a:picLocks noChangeAspect="1"/>
          </p:cNvPicPr>
          <p:nvPr/>
        </p:nvPicPr>
        <p:blipFill rotWithShape="1">
          <a:blip r:embed="rId3"/>
          <a:srcRect l="21046" t="17750" r="26642" b="17513"/>
          <a:stretch/>
        </p:blipFill>
        <p:spPr bwMode="auto">
          <a:xfrm>
            <a:off x="5680607" y="1"/>
            <a:ext cx="12607393" cy="10390908"/>
          </a:xfrm>
          <a:prstGeom prst="rect">
            <a:avLst/>
          </a:prstGeom>
          <a:ln>
            <a:noFill/>
          </a:ln>
          <a:extLst>
            <a:ext uri="{53640926-AAD7-44D8-BBD7-CCE9431645EC}">
              <a14:shadowObscured xmlns:a14="http://schemas.microsoft.com/office/drawing/2010/main"/>
            </a:ext>
          </a:extLst>
        </p:spPr>
      </p:pic>
      <p:sp>
        <p:nvSpPr>
          <p:cNvPr id="21" name="Freeform 20">
            <a:extLst>
              <a:ext uri="{FF2B5EF4-FFF2-40B4-BE49-F238E27FC236}">
                <a16:creationId xmlns:a16="http://schemas.microsoft.com/office/drawing/2014/main" id="{5755DA00-B29B-F0A1-E4EB-7A51246778DB}"/>
              </a:ext>
            </a:extLst>
          </p:cNvPr>
          <p:cNvSpPr/>
          <p:nvPr/>
        </p:nvSpPr>
        <p:spPr>
          <a:xfrm>
            <a:off x="-24714" y="-51954"/>
            <a:ext cx="10717430" cy="10442863"/>
          </a:xfrm>
          <a:custGeom>
            <a:avLst/>
            <a:gdLst>
              <a:gd name="connsiteX0" fmla="*/ 27709 w 7786254"/>
              <a:gd name="connsiteY0" fmla="*/ 0 h 10363200"/>
              <a:gd name="connsiteX1" fmla="*/ 0 w 7786254"/>
              <a:gd name="connsiteY1" fmla="*/ 10363200 h 10363200"/>
              <a:gd name="connsiteX2" fmla="*/ 7786254 w 7786254"/>
              <a:gd name="connsiteY2" fmla="*/ 10335491 h 10363200"/>
              <a:gd name="connsiteX3" fmla="*/ 4627418 w 7786254"/>
              <a:gd name="connsiteY3" fmla="*/ 27709 h 10363200"/>
              <a:gd name="connsiteX4" fmla="*/ 27709 w 7786254"/>
              <a:gd name="connsiteY4" fmla="*/ 0 h 10363200"/>
              <a:gd name="connsiteX0" fmla="*/ 27709 w 7786254"/>
              <a:gd name="connsiteY0" fmla="*/ 0 h 10363200"/>
              <a:gd name="connsiteX1" fmla="*/ 0 w 7786254"/>
              <a:gd name="connsiteY1" fmla="*/ 10363200 h 10363200"/>
              <a:gd name="connsiteX2" fmla="*/ 7786254 w 7786254"/>
              <a:gd name="connsiteY2" fmla="*/ 10335491 h 10363200"/>
              <a:gd name="connsiteX3" fmla="*/ 5219431 w 7786254"/>
              <a:gd name="connsiteY3" fmla="*/ 27709 h 10363200"/>
              <a:gd name="connsiteX4" fmla="*/ 27709 w 7786254"/>
              <a:gd name="connsiteY4" fmla="*/ 0 h 10363200"/>
              <a:gd name="connsiteX0" fmla="*/ 27709 w 7786254"/>
              <a:gd name="connsiteY0" fmla="*/ 0 h 10363200"/>
              <a:gd name="connsiteX1" fmla="*/ 0 w 7786254"/>
              <a:gd name="connsiteY1" fmla="*/ 10363200 h 10363200"/>
              <a:gd name="connsiteX2" fmla="*/ 7786254 w 7786254"/>
              <a:gd name="connsiteY2" fmla="*/ 10335491 h 10363200"/>
              <a:gd name="connsiteX3" fmla="*/ 5501287 w 7786254"/>
              <a:gd name="connsiteY3" fmla="*/ 83127 h 10363200"/>
              <a:gd name="connsiteX4" fmla="*/ 27709 w 7786254"/>
              <a:gd name="connsiteY4" fmla="*/ 0 h 10363200"/>
              <a:gd name="connsiteX0" fmla="*/ 27709 w 7786254"/>
              <a:gd name="connsiteY0" fmla="*/ 0 h 10363200"/>
              <a:gd name="connsiteX1" fmla="*/ 0 w 7786254"/>
              <a:gd name="connsiteY1" fmla="*/ 10363200 h 10363200"/>
              <a:gd name="connsiteX2" fmla="*/ 7786254 w 7786254"/>
              <a:gd name="connsiteY2" fmla="*/ 10335491 h 10363200"/>
              <a:gd name="connsiteX3" fmla="*/ 5407336 w 7786254"/>
              <a:gd name="connsiteY3" fmla="*/ 83127 h 10363200"/>
              <a:gd name="connsiteX4" fmla="*/ 27709 w 7786254"/>
              <a:gd name="connsiteY4" fmla="*/ 0 h 10363200"/>
              <a:gd name="connsiteX0" fmla="*/ 27709 w 7786254"/>
              <a:gd name="connsiteY0" fmla="*/ 27709 h 10390909"/>
              <a:gd name="connsiteX1" fmla="*/ 0 w 7786254"/>
              <a:gd name="connsiteY1" fmla="*/ 10390909 h 10390909"/>
              <a:gd name="connsiteX2" fmla="*/ 7786254 w 7786254"/>
              <a:gd name="connsiteY2" fmla="*/ 10363200 h 10390909"/>
              <a:gd name="connsiteX3" fmla="*/ 5313384 w 7786254"/>
              <a:gd name="connsiteY3" fmla="*/ 0 h 10390909"/>
              <a:gd name="connsiteX4" fmla="*/ 27709 w 7786254"/>
              <a:gd name="connsiteY4" fmla="*/ 27709 h 10390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6254" h="10390909">
                <a:moveTo>
                  <a:pt x="27709" y="27709"/>
                </a:moveTo>
                <a:cubicBezTo>
                  <a:pt x="18473" y="3482109"/>
                  <a:pt x="9236" y="6936509"/>
                  <a:pt x="0" y="10390909"/>
                </a:cubicBezTo>
                <a:lnTo>
                  <a:pt x="7786254" y="10363200"/>
                </a:lnTo>
                <a:lnTo>
                  <a:pt x="5313384" y="0"/>
                </a:lnTo>
                <a:lnTo>
                  <a:pt x="27709" y="27709"/>
                </a:lnTo>
                <a:close/>
              </a:path>
            </a:pathLst>
          </a:custGeom>
          <a:solidFill>
            <a:srgbClr val="47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z</a:t>
            </a:r>
          </a:p>
        </p:txBody>
      </p:sp>
      <p:sp>
        <p:nvSpPr>
          <p:cNvPr id="20" name="Freeform 19">
            <a:extLst>
              <a:ext uri="{FF2B5EF4-FFF2-40B4-BE49-F238E27FC236}">
                <a16:creationId xmlns:a16="http://schemas.microsoft.com/office/drawing/2014/main" id="{0A4C4778-F2A4-3E95-3B6F-8618D7E1D26F}"/>
              </a:ext>
            </a:extLst>
          </p:cNvPr>
          <p:cNvSpPr/>
          <p:nvPr/>
        </p:nvSpPr>
        <p:spPr>
          <a:xfrm>
            <a:off x="0" y="-77932"/>
            <a:ext cx="10335996" cy="10442863"/>
          </a:xfrm>
          <a:custGeom>
            <a:avLst/>
            <a:gdLst>
              <a:gd name="connsiteX0" fmla="*/ 27709 w 7786254"/>
              <a:gd name="connsiteY0" fmla="*/ 0 h 10363200"/>
              <a:gd name="connsiteX1" fmla="*/ 0 w 7786254"/>
              <a:gd name="connsiteY1" fmla="*/ 10363200 h 10363200"/>
              <a:gd name="connsiteX2" fmla="*/ 7786254 w 7786254"/>
              <a:gd name="connsiteY2" fmla="*/ 10335491 h 10363200"/>
              <a:gd name="connsiteX3" fmla="*/ 4627418 w 7786254"/>
              <a:gd name="connsiteY3" fmla="*/ 27709 h 10363200"/>
              <a:gd name="connsiteX4" fmla="*/ 27709 w 7786254"/>
              <a:gd name="connsiteY4" fmla="*/ 0 h 10363200"/>
              <a:gd name="connsiteX0" fmla="*/ 27709 w 7786254"/>
              <a:gd name="connsiteY0" fmla="*/ 0 h 10363200"/>
              <a:gd name="connsiteX1" fmla="*/ 0 w 7786254"/>
              <a:gd name="connsiteY1" fmla="*/ 10363200 h 10363200"/>
              <a:gd name="connsiteX2" fmla="*/ 7786254 w 7786254"/>
              <a:gd name="connsiteY2" fmla="*/ 10335491 h 10363200"/>
              <a:gd name="connsiteX3" fmla="*/ 5219431 w 7786254"/>
              <a:gd name="connsiteY3" fmla="*/ 27709 h 10363200"/>
              <a:gd name="connsiteX4" fmla="*/ 27709 w 7786254"/>
              <a:gd name="connsiteY4" fmla="*/ 0 h 1036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6254" h="10363200">
                <a:moveTo>
                  <a:pt x="27709" y="0"/>
                </a:moveTo>
                <a:cubicBezTo>
                  <a:pt x="18473" y="3454400"/>
                  <a:pt x="9236" y="6908800"/>
                  <a:pt x="0" y="10363200"/>
                </a:cubicBezTo>
                <a:lnTo>
                  <a:pt x="7786254" y="10335491"/>
                </a:lnTo>
                <a:lnTo>
                  <a:pt x="5219431" y="27709"/>
                </a:lnTo>
                <a:lnTo>
                  <a:pt x="27709" y="0"/>
                </a:lnTo>
                <a:close/>
              </a:path>
            </a:pathLst>
          </a:custGeom>
          <a:solidFill>
            <a:srgbClr val="9C0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0">
            <a:extLst>
              <a:ext uri="{FF2B5EF4-FFF2-40B4-BE49-F238E27FC236}">
                <a16:creationId xmlns:a16="http://schemas.microsoft.com/office/drawing/2014/main" id="{32F2408A-7FD5-D879-500A-F8D7B99DE740}"/>
              </a:ext>
            </a:extLst>
          </p:cNvPr>
          <p:cNvSpPr txBox="1"/>
          <p:nvPr/>
        </p:nvSpPr>
        <p:spPr>
          <a:xfrm>
            <a:off x="472784" y="3647653"/>
            <a:ext cx="8937627" cy="9628277"/>
          </a:xfrm>
          <a:prstGeom prst="rect">
            <a:avLst/>
          </a:prstGeom>
        </p:spPr>
        <p:txBody>
          <a:bodyPr wrap="square" lIns="0" tIns="0" rIns="0" bIns="0" rtlCol="0" anchor="t">
            <a:spAutoFit/>
          </a:bodyPr>
          <a:lstStyle/>
          <a:p>
            <a:pPr>
              <a:spcAft>
                <a:spcPts val="1000"/>
              </a:spcAft>
            </a:pPr>
            <a:r>
              <a:rPr lang="es-ES" sz="5000" b="1">
                <a:solidFill>
                  <a:srgbClr val="F2F2F2"/>
                </a:solidFill>
                <a:effectLst/>
                <a:latin typeface="Corbel" panose="020B0503020204020204" pitchFamily="34" charset="0"/>
                <a:ea typeface="Times New Roman" panose="02020603050405020304" pitchFamily="18" charset="0"/>
                <a:cs typeface="Times New Roman" panose="02020603050405020304" pitchFamily="18" charset="0"/>
              </a:rPr>
              <a:t>Un Incentivo para la</a:t>
            </a:r>
          </a:p>
          <a:p>
            <a:pPr>
              <a:spcAft>
                <a:spcPts val="1000"/>
              </a:spcAft>
            </a:pPr>
            <a:r>
              <a:rPr lang="es-ES" sz="5000" b="1">
                <a:solidFill>
                  <a:srgbClr val="F2F2F2"/>
                </a:solidFill>
                <a:effectLst/>
                <a:latin typeface="Corbel" panose="020B0503020204020204" pitchFamily="34" charset="0"/>
                <a:ea typeface="Times New Roman" panose="02020603050405020304" pitchFamily="18" charset="0"/>
                <a:cs typeface="Times New Roman" panose="02020603050405020304" pitchFamily="18" charset="0"/>
              </a:rPr>
              <a:t>producción audiovisual en</a:t>
            </a:r>
          </a:p>
          <a:p>
            <a:pPr>
              <a:spcAft>
                <a:spcPts val="1000"/>
              </a:spcAft>
            </a:pPr>
            <a:r>
              <a:rPr lang="es-ES" sz="5000" b="1">
                <a:solidFill>
                  <a:srgbClr val="F2F2F2"/>
                </a:solidFill>
                <a:effectLst/>
                <a:latin typeface="Corbel" panose="020B0503020204020204" pitchFamily="34" charset="0"/>
                <a:ea typeface="Times New Roman" panose="02020603050405020304" pitchFamily="18" charset="0"/>
                <a:cs typeface="Times New Roman" panose="02020603050405020304" pitchFamily="18" charset="0"/>
              </a:rPr>
              <a:t>México</a:t>
            </a:r>
          </a:p>
          <a:p>
            <a:pPr>
              <a:spcAft>
                <a:spcPts val="1000"/>
              </a:spcAft>
            </a:pPr>
            <a:endParaRPr lang="es-ES" sz="1200" b="1">
              <a:solidFill>
                <a:srgbClr val="F2F2F2"/>
              </a:solidFill>
              <a:effectLst/>
              <a:latin typeface="Corbel" panose="020B0503020204020204" pitchFamily="34" charset="0"/>
              <a:ea typeface="Times New Roman" panose="02020603050405020304" pitchFamily="18" charset="0"/>
              <a:cs typeface="Times New Roman" panose="02020603050405020304" pitchFamily="18" charset="0"/>
            </a:endParaRPr>
          </a:p>
          <a:p>
            <a:pPr>
              <a:spcAft>
                <a:spcPts val="1000"/>
              </a:spcAft>
            </a:pPr>
            <a:endParaRPr lang="es-ES" sz="1200" b="1">
              <a:solidFill>
                <a:srgbClr val="F2F2F2"/>
              </a:solidFill>
              <a:latin typeface="Corbel" panose="020B0503020204020204" pitchFamily="34" charset="0"/>
              <a:ea typeface="Times New Roman" panose="02020603050405020304" pitchFamily="18" charset="0"/>
              <a:cs typeface="Times New Roman" panose="02020603050405020304" pitchFamily="18" charset="0"/>
            </a:endParaRPr>
          </a:p>
          <a:p>
            <a:pPr>
              <a:spcAft>
                <a:spcPts val="1000"/>
              </a:spcAft>
            </a:pPr>
            <a:endParaRPr lang="es-ES" sz="1200" b="1">
              <a:solidFill>
                <a:srgbClr val="F2F2F2"/>
              </a:solidFill>
              <a:effectLst/>
              <a:latin typeface="Corbel" panose="020B0503020204020204" pitchFamily="34" charset="0"/>
              <a:ea typeface="Times New Roman" panose="02020603050405020304" pitchFamily="18" charset="0"/>
              <a:cs typeface="Times New Roman" panose="02020603050405020304" pitchFamily="18" charset="0"/>
            </a:endParaRPr>
          </a:p>
          <a:p>
            <a:pPr>
              <a:spcAft>
                <a:spcPts val="1000"/>
              </a:spcAft>
            </a:pPr>
            <a:endParaRPr lang="es-ES" sz="1200" b="1">
              <a:solidFill>
                <a:srgbClr val="F2F2F2"/>
              </a:solidFill>
              <a:latin typeface="Corbel" panose="020B0503020204020204" pitchFamily="34" charset="0"/>
              <a:ea typeface="Times New Roman" panose="02020603050405020304" pitchFamily="18" charset="0"/>
              <a:cs typeface="Times New Roman" panose="02020603050405020304" pitchFamily="18" charset="0"/>
            </a:endParaRPr>
          </a:p>
          <a:p>
            <a:pPr>
              <a:spcAft>
                <a:spcPts val="1000"/>
              </a:spcAft>
            </a:pPr>
            <a:endParaRPr lang="es-ES" sz="1200" b="1">
              <a:solidFill>
                <a:srgbClr val="F2F2F2"/>
              </a:solidFill>
              <a:effectLst/>
              <a:latin typeface="Corbel" panose="020B0503020204020204" pitchFamily="34" charset="0"/>
              <a:ea typeface="Times New Roman" panose="02020603050405020304" pitchFamily="18" charset="0"/>
              <a:cs typeface="Times New Roman" panose="02020603050405020304" pitchFamily="18" charset="0"/>
            </a:endParaRPr>
          </a:p>
          <a:p>
            <a:pPr>
              <a:spcAft>
                <a:spcPts val="1000"/>
              </a:spcAft>
            </a:pPr>
            <a:r>
              <a:rPr lang="es-ES" sz="2800" b="1">
                <a:solidFill>
                  <a:srgbClr val="F2F2F2"/>
                </a:solidFill>
                <a:latin typeface="Corbel" panose="020B0503020204020204" pitchFamily="34" charset="0"/>
                <a:ea typeface="Times New Roman" panose="02020603050405020304" pitchFamily="18" charset="0"/>
                <a:cs typeface="Times New Roman" panose="02020603050405020304" pitchFamily="18" charset="0"/>
              </a:rPr>
              <a:t>Segundo Encuentro de </a:t>
            </a:r>
            <a:r>
              <a:rPr lang="es-ES" sz="2800" b="1" err="1">
                <a:solidFill>
                  <a:srgbClr val="F2F2F2"/>
                </a:solidFill>
                <a:latin typeface="Corbel" panose="020B0503020204020204" pitchFamily="34" charset="0"/>
                <a:ea typeface="Times New Roman" panose="02020603050405020304" pitchFamily="18" charset="0"/>
                <a:cs typeface="Times New Roman" panose="02020603050405020304" pitchFamily="18" charset="0"/>
              </a:rPr>
              <a:t>Producci</a:t>
            </a:r>
            <a:r>
              <a:rPr lang="es-419" sz="2800" b="1" err="1">
                <a:solidFill>
                  <a:srgbClr val="F2F2F2"/>
                </a:solidFill>
                <a:latin typeface="Corbel" panose="020B0503020204020204" pitchFamily="34" charset="0"/>
                <a:ea typeface="Times New Roman" panose="02020603050405020304" pitchFamily="18" charset="0"/>
                <a:cs typeface="Times New Roman" panose="02020603050405020304" pitchFamily="18" charset="0"/>
              </a:rPr>
              <a:t>ón</a:t>
            </a:r>
            <a:r>
              <a:rPr lang="es-419" sz="2800" b="1">
                <a:solidFill>
                  <a:srgbClr val="F2F2F2"/>
                </a:solidFill>
                <a:latin typeface="Corbel" panose="020B0503020204020204" pitchFamily="34" charset="0"/>
                <a:ea typeface="Times New Roman" panose="02020603050405020304" pitchFamily="18" charset="0"/>
                <a:cs typeface="Times New Roman" panose="02020603050405020304" pitchFamily="18" charset="0"/>
              </a:rPr>
              <a:t> Cinematográfico y Audiovisual de CANACINE</a:t>
            </a:r>
            <a:endParaRPr lang="es-ES_tradnl" sz="2800" b="1">
              <a:solidFill>
                <a:srgbClr val="F2F2F2"/>
              </a:solidFill>
              <a:effectLst/>
              <a:latin typeface="Corbel" panose="020B0503020204020204" pitchFamily="34" charset="0"/>
              <a:ea typeface="Times New Roman" panose="02020603050405020304" pitchFamily="18" charset="0"/>
              <a:cs typeface="Times New Roman" panose="02020603050405020304" pitchFamily="18" charset="0"/>
            </a:endParaRPr>
          </a:p>
          <a:p>
            <a:pPr>
              <a:spcAft>
                <a:spcPts val="1000"/>
              </a:spcAft>
            </a:pPr>
            <a:endParaRPr lang="es-ES_tradnl" sz="1100" b="1">
              <a:solidFill>
                <a:srgbClr val="F2F2F2"/>
              </a:solidFill>
              <a:effectLst/>
              <a:latin typeface="Corbel" panose="020B0503020204020204" pitchFamily="34" charset="0"/>
              <a:ea typeface="Times New Roman" panose="02020603050405020304" pitchFamily="18" charset="0"/>
              <a:cs typeface="Times New Roman" panose="02020603050405020304" pitchFamily="18" charset="0"/>
            </a:endParaRPr>
          </a:p>
          <a:p>
            <a:pPr>
              <a:spcAft>
                <a:spcPts val="1000"/>
              </a:spcAft>
            </a:pPr>
            <a:r>
              <a:rPr lang="es-ES_tradnl" sz="3200" b="1">
                <a:solidFill>
                  <a:srgbClr val="F2F2F2"/>
                </a:solidFill>
                <a:latin typeface="Corbel" panose="020B0503020204020204" pitchFamily="34" charset="0"/>
                <a:ea typeface="Times New Roman" panose="02020603050405020304" pitchFamily="18" charset="0"/>
                <a:cs typeface="Times New Roman" panose="02020603050405020304" pitchFamily="18" charset="0"/>
              </a:rPr>
              <a:t>29 de mayo de 2023</a:t>
            </a:r>
          </a:p>
          <a:p>
            <a:pPr>
              <a:spcAft>
                <a:spcPts val="1000"/>
              </a:spcAft>
            </a:pPr>
            <a:endParaRPr lang="es-ES_tradnl" sz="5000" b="1">
              <a:solidFill>
                <a:srgbClr val="F2F2F2"/>
              </a:solidFill>
              <a:effectLst/>
              <a:latin typeface="Corbel" panose="020B0503020204020204" pitchFamily="34" charset="0"/>
              <a:ea typeface="Times New Roman" panose="02020603050405020304" pitchFamily="18" charset="0"/>
              <a:cs typeface="Times New Roman" panose="02020603050405020304" pitchFamily="18" charset="0"/>
            </a:endParaRPr>
          </a:p>
          <a:p>
            <a:pPr>
              <a:spcAft>
                <a:spcPts val="1000"/>
              </a:spcAft>
            </a:pPr>
            <a:endParaRPr lang="es-ES_tradnl" sz="5000" b="1">
              <a:solidFill>
                <a:srgbClr val="F2F2F2"/>
              </a:solidFill>
              <a:latin typeface="Corbel" panose="020B0503020204020204" pitchFamily="34" charset="0"/>
              <a:ea typeface="Times New Roman" panose="02020603050405020304" pitchFamily="18" charset="0"/>
              <a:cs typeface="Times New Roman" panose="02020603050405020304" pitchFamily="18" charset="0"/>
            </a:endParaRPr>
          </a:p>
          <a:p>
            <a:pPr>
              <a:spcAft>
                <a:spcPts val="1000"/>
              </a:spcAft>
            </a:pPr>
            <a:endParaRPr lang="es-ES_tradnl" sz="5000" b="1">
              <a:solidFill>
                <a:srgbClr val="F2F2F2"/>
              </a:solidFill>
              <a:effectLst/>
              <a:latin typeface="Corbel" panose="020B0503020204020204" pitchFamily="34" charset="0"/>
              <a:ea typeface="Times New Roman" panose="02020603050405020304" pitchFamily="18" charset="0"/>
              <a:cs typeface="Times New Roman" panose="02020603050405020304" pitchFamily="18" charset="0"/>
            </a:endParaRPr>
          </a:p>
          <a:p>
            <a:pPr>
              <a:spcAft>
                <a:spcPts val="1000"/>
              </a:spcAft>
            </a:pPr>
            <a:r>
              <a:rPr lang="es-ES_tradnl" sz="5000" b="1">
                <a:solidFill>
                  <a:srgbClr val="F2F2F2"/>
                </a:solidFill>
                <a:effectLst/>
                <a:latin typeface="Corbel" panose="020B0503020204020204" pitchFamily="34" charset="0"/>
                <a:ea typeface="Times New Roman" panose="02020603050405020304" pitchFamily="18" charset="0"/>
                <a:cs typeface="Times New Roman" panose="02020603050405020304" pitchFamily="18" charset="0"/>
              </a:rPr>
              <a:t> </a:t>
            </a:r>
          </a:p>
        </p:txBody>
      </p:sp>
      <p:pic>
        <p:nvPicPr>
          <p:cNvPr id="9" name="Picture 9"/>
          <p:cNvPicPr>
            <a:picLocks noChangeAspect="1"/>
          </p:cNvPicPr>
          <p:nvPr/>
        </p:nvPicPr>
        <p:blipFill>
          <a:blip r:embed="rId4"/>
          <a:srcRect/>
          <a:stretch>
            <a:fillRect/>
          </a:stretch>
        </p:blipFill>
        <p:spPr>
          <a:xfrm>
            <a:off x="472784" y="1118996"/>
            <a:ext cx="4529188" cy="10656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ight Triangle 181">
            <a:extLst>
              <a:ext uri="{FF2B5EF4-FFF2-40B4-BE49-F238E27FC236}">
                <a16:creationId xmlns:a16="http://schemas.microsoft.com/office/drawing/2014/main" id="{B7859443-9C7A-9DAE-DF03-867CCA2E103B}"/>
              </a:ext>
            </a:extLst>
          </p:cNvPr>
          <p:cNvSpPr/>
          <p:nvPr/>
        </p:nvSpPr>
        <p:spPr>
          <a:xfrm flipH="1">
            <a:off x="0" y="0"/>
            <a:ext cx="18288000" cy="10287000"/>
          </a:xfrm>
          <a:prstGeom prst="rtTriangle">
            <a:avLst/>
          </a:prstGeom>
          <a:solidFill>
            <a:srgbClr val="470103">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extBox 3"/>
          <p:cNvSpPr txBox="1"/>
          <p:nvPr/>
        </p:nvSpPr>
        <p:spPr>
          <a:xfrm>
            <a:off x="742950" y="287777"/>
            <a:ext cx="12916061" cy="943335"/>
          </a:xfrm>
          <a:prstGeom prst="rect">
            <a:avLst/>
          </a:prstGeom>
        </p:spPr>
        <p:txBody>
          <a:bodyPr wrap="square" lIns="0" tIns="0" rIns="0" bIns="0" rtlCol="0" anchor="t">
            <a:spAutoFit/>
          </a:bodyPr>
          <a:lstStyle/>
          <a:p>
            <a:pPr>
              <a:lnSpc>
                <a:spcPts val="8399"/>
              </a:lnSpc>
            </a:pPr>
            <a:r>
              <a:rPr lang="es-ES_tradnl" sz="4000" b="1">
                <a:solidFill>
                  <a:srgbClr val="000000"/>
                </a:solidFill>
                <a:latin typeface="Corbel" panose="020B0503020204020204" pitchFamily="34" charset="0"/>
              </a:rPr>
              <a:t>Impacto en volumen de producción</a:t>
            </a:r>
          </a:p>
        </p:txBody>
      </p:sp>
      <p:sp>
        <p:nvSpPr>
          <p:cNvPr id="12" name="AutoShape 3">
            <a:extLst>
              <a:ext uri="{FF2B5EF4-FFF2-40B4-BE49-F238E27FC236}">
                <a16:creationId xmlns:a16="http://schemas.microsoft.com/office/drawing/2014/main" id="{1DAD939E-7B25-CC39-0958-A59F4171F8DF}"/>
              </a:ext>
            </a:extLst>
          </p:cNvPr>
          <p:cNvSpPr/>
          <p:nvPr/>
        </p:nvSpPr>
        <p:spPr>
          <a:xfrm rot="-6548">
            <a:off x="723938" y="1383005"/>
            <a:ext cx="8028000" cy="9114"/>
          </a:xfrm>
          <a:prstGeom prst="line">
            <a:avLst/>
          </a:prstGeom>
          <a:ln w="57150" cap="flat">
            <a:solidFill>
              <a:srgbClr val="9C040C"/>
            </a:solidFill>
            <a:prstDash val="solid"/>
            <a:headEnd type="none" w="sm" len="sm"/>
            <a:tailEnd type="none" w="sm" len="sm"/>
          </a:ln>
        </p:spPr>
      </p:sp>
      <p:sp>
        <p:nvSpPr>
          <p:cNvPr id="15" name="TextBox 14">
            <a:extLst>
              <a:ext uri="{FF2B5EF4-FFF2-40B4-BE49-F238E27FC236}">
                <a16:creationId xmlns:a16="http://schemas.microsoft.com/office/drawing/2014/main" id="{7E2EB066-ADF7-4C4B-FF60-757F6D241944}"/>
              </a:ext>
            </a:extLst>
          </p:cNvPr>
          <p:cNvSpPr txBox="1"/>
          <p:nvPr/>
        </p:nvSpPr>
        <p:spPr>
          <a:xfrm>
            <a:off x="782735" y="1669074"/>
            <a:ext cx="10535256" cy="492443"/>
          </a:xfrm>
          <a:prstGeom prst="rect">
            <a:avLst/>
          </a:prstGeom>
          <a:noFill/>
        </p:spPr>
        <p:txBody>
          <a:bodyPr wrap="none" rtlCol="0">
            <a:spAutoFit/>
          </a:bodyPr>
          <a:lstStyle/>
          <a:p>
            <a:r>
              <a:rPr lang="es-ES_tradnl" sz="2600">
                <a:latin typeface="Corbel" panose="020B0503020204020204" pitchFamily="34" charset="0"/>
              </a:rPr>
              <a:t>En el escenario de adopción total, se estiman más de 600 proyectos anuales.</a:t>
            </a:r>
          </a:p>
        </p:txBody>
      </p:sp>
      <p:grpSp>
        <p:nvGrpSpPr>
          <p:cNvPr id="11" name="Group 10">
            <a:extLst>
              <a:ext uri="{FF2B5EF4-FFF2-40B4-BE49-F238E27FC236}">
                <a16:creationId xmlns:a16="http://schemas.microsoft.com/office/drawing/2014/main" id="{B5A78F50-84B7-F9E5-9E8E-0041B6B39630}"/>
              </a:ext>
            </a:extLst>
          </p:cNvPr>
          <p:cNvGrpSpPr/>
          <p:nvPr/>
        </p:nvGrpSpPr>
        <p:grpSpPr>
          <a:xfrm>
            <a:off x="1959012" y="2373745"/>
            <a:ext cx="11699999" cy="1051325"/>
            <a:chOff x="6092944" y="2171698"/>
            <a:chExt cx="12011484" cy="964860"/>
          </a:xfrm>
        </p:grpSpPr>
        <p:sp>
          <p:nvSpPr>
            <p:cNvPr id="16" name="Freeform 6">
              <a:extLst>
                <a:ext uri="{FF2B5EF4-FFF2-40B4-BE49-F238E27FC236}">
                  <a16:creationId xmlns:a16="http://schemas.microsoft.com/office/drawing/2014/main" id="{AF27E445-3A85-3CCD-C9FC-245486C6F264}"/>
                </a:ext>
              </a:extLst>
            </p:cNvPr>
            <p:cNvSpPr/>
            <p:nvPr/>
          </p:nvSpPr>
          <p:spPr>
            <a:xfrm rot="5400000">
              <a:off x="11616256" y="-3351614"/>
              <a:ext cx="964860" cy="12011484"/>
            </a:xfrm>
            <a:custGeom>
              <a:avLst/>
              <a:gdLst/>
              <a:ahLst/>
              <a:cxnLst/>
              <a:rect l="l" t="t" r="r" b="b"/>
              <a:pathLst>
                <a:path w="188128" h="3322323">
                  <a:moveTo>
                    <a:pt x="94064" y="0"/>
                  </a:moveTo>
                  <a:lnTo>
                    <a:pt x="94064" y="0"/>
                  </a:lnTo>
                  <a:cubicBezTo>
                    <a:pt x="146014" y="0"/>
                    <a:pt x="188128" y="42114"/>
                    <a:pt x="188128" y="94064"/>
                  </a:cubicBezTo>
                  <a:lnTo>
                    <a:pt x="188128" y="3228259"/>
                  </a:lnTo>
                  <a:cubicBezTo>
                    <a:pt x="188128" y="3280209"/>
                    <a:pt x="146014" y="3322323"/>
                    <a:pt x="94064" y="3322323"/>
                  </a:cubicBezTo>
                  <a:lnTo>
                    <a:pt x="94064" y="3322323"/>
                  </a:lnTo>
                  <a:cubicBezTo>
                    <a:pt x="69117" y="3322323"/>
                    <a:pt x="45191" y="3312413"/>
                    <a:pt x="27551" y="3294773"/>
                  </a:cubicBezTo>
                  <a:cubicBezTo>
                    <a:pt x="9910" y="3277132"/>
                    <a:pt x="0" y="3253206"/>
                    <a:pt x="0" y="3228259"/>
                  </a:cubicBezTo>
                  <a:lnTo>
                    <a:pt x="0" y="94064"/>
                  </a:lnTo>
                  <a:cubicBezTo>
                    <a:pt x="0" y="69117"/>
                    <a:pt x="9910" y="45191"/>
                    <a:pt x="27551" y="27551"/>
                  </a:cubicBezTo>
                  <a:cubicBezTo>
                    <a:pt x="45191" y="9910"/>
                    <a:pt x="69117" y="0"/>
                    <a:pt x="94064" y="0"/>
                  </a:cubicBezTo>
                  <a:close/>
                </a:path>
              </a:pathLst>
            </a:custGeom>
            <a:solidFill>
              <a:srgbClr val="9C040C"/>
            </a:solidFill>
          </p:spPr>
        </p:sp>
        <p:sp>
          <p:nvSpPr>
            <p:cNvPr id="17" name="TextBox 8">
              <a:extLst>
                <a:ext uri="{FF2B5EF4-FFF2-40B4-BE49-F238E27FC236}">
                  <a16:creationId xmlns:a16="http://schemas.microsoft.com/office/drawing/2014/main" id="{D73CDD20-8A49-ABC1-EBD0-19A0278F0011}"/>
                </a:ext>
              </a:extLst>
            </p:cNvPr>
            <p:cNvSpPr txBox="1"/>
            <p:nvPr/>
          </p:nvSpPr>
          <p:spPr>
            <a:xfrm>
              <a:off x="7490714" y="2182321"/>
              <a:ext cx="8422699" cy="877815"/>
            </a:xfrm>
            <a:prstGeom prst="rect">
              <a:avLst/>
            </a:prstGeom>
          </p:spPr>
          <p:txBody>
            <a:bodyPr lIns="0" tIns="0" rIns="0" bIns="0" rtlCol="0" anchor="t">
              <a:spAutoFit/>
            </a:bodyPr>
            <a:lstStyle/>
            <a:p>
              <a:pPr algn="ctr">
                <a:lnSpc>
                  <a:spcPts val="3919"/>
                </a:lnSpc>
                <a:spcBef>
                  <a:spcPct val="0"/>
                </a:spcBef>
              </a:pPr>
              <a:r>
                <a:rPr lang="es-ES_tradnl" sz="2400">
                  <a:solidFill>
                    <a:srgbClr val="FFFFFF"/>
                  </a:solidFill>
                  <a:latin typeface="Corbel 1"/>
                </a:rPr>
                <a:t>Pronóstico de volumen de producción audiovisual en tres escenarios de adopción del incentivo </a:t>
              </a:r>
            </a:p>
          </p:txBody>
        </p:sp>
      </p:grpSp>
      <p:grpSp>
        <p:nvGrpSpPr>
          <p:cNvPr id="18" name="Group 17">
            <a:extLst>
              <a:ext uri="{FF2B5EF4-FFF2-40B4-BE49-F238E27FC236}">
                <a16:creationId xmlns:a16="http://schemas.microsoft.com/office/drawing/2014/main" id="{6C786870-5C8E-3960-E9D9-37691FDDFBEA}"/>
              </a:ext>
            </a:extLst>
          </p:cNvPr>
          <p:cNvGrpSpPr>
            <a:grpSpLocks noChangeAspect="1"/>
          </p:cNvGrpSpPr>
          <p:nvPr/>
        </p:nvGrpSpPr>
        <p:grpSpPr>
          <a:xfrm>
            <a:off x="13555701" y="4461414"/>
            <a:ext cx="3176725" cy="612186"/>
            <a:chOff x="9278322" y="1954191"/>
            <a:chExt cx="5256481" cy="2097970"/>
          </a:xfrm>
        </p:grpSpPr>
        <p:sp>
          <p:nvSpPr>
            <p:cNvPr id="19" name="Freeform 6">
              <a:extLst>
                <a:ext uri="{FF2B5EF4-FFF2-40B4-BE49-F238E27FC236}">
                  <a16:creationId xmlns:a16="http://schemas.microsoft.com/office/drawing/2014/main" id="{0D042346-42D1-1423-BEB2-501B2F6365A3}"/>
                </a:ext>
              </a:extLst>
            </p:cNvPr>
            <p:cNvSpPr/>
            <p:nvPr/>
          </p:nvSpPr>
          <p:spPr>
            <a:xfrm rot="5400000">
              <a:off x="10857896" y="375256"/>
              <a:ext cx="2097333" cy="5256477"/>
            </a:xfrm>
            <a:custGeom>
              <a:avLst/>
              <a:gdLst/>
              <a:ahLst/>
              <a:cxnLst/>
              <a:rect l="l" t="t" r="r" b="b"/>
              <a:pathLst>
                <a:path w="188128" h="3322323">
                  <a:moveTo>
                    <a:pt x="94064" y="0"/>
                  </a:moveTo>
                  <a:lnTo>
                    <a:pt x="94064" y="0"/>
                  </a:lnTo>
                  <a:cubicBezTo>
                    <a:pt x="146014" y="0"/>
                    <a:pt x="188128" y="42114"/>
                    <a:pt x="188128" y="94064"/>
                  </a:cubicBezTo>
                  <a:lnTo>
                    <a:pt x="188128" y="3228259"/>
                  </a:lnTo>
                  <a:cubicBezTo>
                    <a:pt x="188128" y="3280209"/>
                    <a:pt x="146014" y="3322323"/>
                    <a:pt x="94064" y="3322323"/>
                  </a:cubicBezTo>
                  <a:lnTo>
                    <a:pt x="94064" y="3322323"/>
                  </a:lnTo>
                  <a:cubicBezTo>
                    <a:pt x="69117" y="3322323"/>
                    <a:pt x="45191" y="3312413"/>
                    <a:pt x="27551" y="3294773"/>
                  </a:cubicBezTo>
                  <a:cubicBezTo>
                    <a:pt x="9910" y="3277132"/>
                    <a:pt x="0" y="3253206"/>
                    <a:pt x="0" y="3228259"/>
                  </a:cubicBezTo>
                  <a:lnTo>
                    <a:pt x="0" y="94064"/>
                  </a:lnTo>
                  <a:cubicBezTo>
                    <a:pt x="0" y="69117"/>
                    <a:pt x="9910" y="45191"/>
                    <a:pt x="27551" y="27551"/>
                  </a:cubicBezTo>
                  <a:cubicBezTo>
                    <a:pt x="45191" y="9910"/>
                    <a:pt x="69117" y="0"/>
                    <a:pt x="94064" y="0"/>
                  </a:cubicBezTo>
                  <a:close/>
                </a:path>
              </a:pathLst>
            </a:custGeom>
            <a:solidFill>
              <a:schemeClr val="tx1">
                <a:lumMod val="65000"/>
                <a:lumOff val="35000"/>
              </a:schemeClr>
            </a:solidFill>
          </p:spPr>
        </p:sp>
        <p:sp>
          <p:nvSpPr>
            <p:cNvPr id="20" name="TextBox 8">
              <a:extLst>
                <a:ext uri="{FF2B5EF4-FFF2-40B4-BE49-F238E27FC236}">
                  <a16:creationId xmlns:a16="http://schemas.microsoft.com/office/drawing/2014/main" id="{0965C3F6-B942-320A-607C-F613247E6740}"/>
                </a:ext>
              </a:extLst>
            </p:cNvPr>
            <p:cNvSpPr txBox="1"/>
            <p:nvPr/>
          </p:nvSpPr>
          <p:spPr>
            <a:xfrm>
              <a:off x="9278322" y="1954191"/>
              <a:ext cx="5256481" cy="1494236"/>
            </a:xfrm>
            <a:prstGeom prst="rect">
              <a:avLst/>
            </a:prstGeom>
          </p:spPr>
          <p:txBody>
            <a:bodyPr wrap="square" lIns="0" tIns="0" rIns="0" bIns="0" rtlCol="0" anchor="t">
              <a:spAutoFit/>
            </a:bodyPr>
            <a:lstStyle/>
            <a:p>
              <a:pPr algn="ctr">
                <a:lnSpc>
                  <a:spcPts val="3919"/>
                </a:lnSpc>
                <a:spcBef>
                  <a:spcPct val="0"/>
                </a:spcBef>
              </a:pPr>
              <a:r>
                <a:rPr lang="es-ES_tradnl">
                  <a:solidFill>
                    <a:srgbClr val="FFFFFF"/>
                  </a:solidFill>
                  <a:latin typeface="Corbel 1"/>
                </a:rPr>
                <a:t>Escenario 2: Adopción  baja</a:t>
              </a:r>
            </a:p>
          </p:txBody>
        </p:sp>
      </p:grpSp>
      <p:grpSp>
        <p:nvGrpSpPr>
          <p:cNvPr id="21" name="Group 20">
            <a:extLst>
              <a:ext uri="{FF2B5EF4-FFF2-40B4-BE49-F238E27FC236}">
                <a16:creationId xmlns:a16="http://schemas.microsoft.com/office/drawing/2014/main" id="{B730C96C-BE36-D05A-E3B7-42BE7C565AE3}"/>
              </a:ext>
            </a:extLst>
          </p:cNvPr>
          <p:cNvGrpSpPr/>
          <p:nvPr/>
        </p:nvGrpSpPr>
        <p:grpSpPr>
          <a:xfrm>
            <a:off x="13532329" y="3734122"/>
            <a:ext cx="3354621" cy="588870"/>
            <a:chOff x="9094486" y="2205506"/>
            <a:chExt cx="5688246" cy="2414648"/>
          </a:xfrm>
        </p:grpSpPr>
        <p:sp>
          <p:nvSpPr>
            <p:cNvPr id="22" name="Freeform 21">
              <a:extLst>
                <a:ext uri="{FF2B5EF4-FFF2-40B4-BE49-F238E27FC236}">
                  <a16:creationId xmlns:a16="http://schemas.microsoft.com/office/drawing/2014/main" id="{9050A35D-C44F-08E1-9500-A1934FA01449}"/>
                </a:ext>
              </a:extLst>
            </p:cNvPr>
            <p:cNvSpPr/>
            <p:nvPr/>
          </p:nvSpPr>
          <p:spPr>
            <a:xfrm rot="5400000">
              <a:off x="10673504" y="719535"/>
              <a:ext cx="2414644" cy="5386593"/>
            </a:xfrm>
            <a:custGeom>
              <a:avLst/>
              <a:gdLst/>
              <a:ahLst/>
              <a:cxnLst/>
              <a:rect l="l" t="t" r="r" b="b"/>
              <a:pathLst>
                <a:path w="188128" h="3322323">
                  <a:moveTo>
                    <a:pt x="94064" y="0"/>
                  </a:moveTo>
                  <a:lnTo>
                    <a:pt x="94064" y="0"/>
                  </a:lnTo>
                  <a:cubicBezTo>
                    <a:pt x="146014" y="0"/>
                    <a:pt x="188128" y="42114"/>
                    <a:pt x="188128" y="94064"/>
                  </a:cubicBezTo>
                  <a:lnTo>
                    <a:pt x="188128" y="3228259"/>
                  </a:lnTo>
                  <a:cubicBezTo>
                    <a:pt x="188128" y="3280209"/>
                    <a:pt x="146014" y="3322323"/>
                    <a:pt x="94064" y="3322323"/>
                  </a:cubicBezTo>
                  <a:lnTo>
                    <a:pt x="94064" y="3322323"/>
                  </a:lnTo>
                  <a:cubicBezTo>
                    <a:pt x="69117" y="3322323"/>
                    <a:pt x="45191" y="3312413"/>
                    <a:pt x="27551" y="3294773"/>
                  </a:cubicBezTo>
                  <a:cubicBezTo>
                    <a:pt x="9910" y="3277132"/>
                    <a:pt x="0" y="3253206"/>
                    <a:pt x="0" y="3228259"/>
                  </a:cubicBezTo>
                  <a:lnTo>
                    <a:pt x="0" y="94064"/>
                  </a:lnTo>
                  <a:cubicBezTo>
                    <a:pt x="0" y="69117"/>
                    <a:pt x="9910" y="45191"/>
                    <a:pt x="27551" y="27551"/>
                  </a:cubicBezTo>
                  <a:cubicBezTo>
                    <a:pt x="45191" y="9910"/>
                    <a:pt x="69117" y="0"/>
                    <a:pt x="94064" y="0"/>
                  </a:cubicBezTo>
                  <a:close/>
                </a:path>
              </a:pathLst>
            </a:custGeom>
            <a:solidFill>
              <a:srgbClr val="9C040B"/>
            </a:solidFill>
          </p:spPr>
        </p:sp>
        <p:sp>
          <p:nvSpPr>
            <p:cNvPr id="23" name="TextBox 8">
              <a:extLst>
                <a:ext uri="{FF2B5EF4-FFF2-40B4-BE49-F238E27FC236}">
                  <a16:creationId xmlns:a16="http://schemas.microsoft.com/office/drawing/2014/main" id="{9311959F-24F6-47AA-7A2D-11D65D735D9D}"/>
                </a:ext>
              </a:extLst>
            </p:cNvPr>
            <p:cNvSpPr txBox="1"/>
            <p:nvPr/>
          </p:nvSpPr>
          <p:spPr>
            <a:xfrm>
              <a:off x="9094486" y="2205506"/>
              <a:ext cx="5688246" cy="1787878"/>
            </a:xfrm>
            <a:prstGeom prst="rect">
              <a:avLst/>
            </a:prstGeom>
          </p:spPr>
          <p:txBody>
            <a:bodyPr wrap="square" lIns="0" tIns="0" rIns="0" bIns="0" rtlCol="0" anchor="t">
              <a:spAutoFit/>
            </a:bodyPr>
            <a:lstStyle/>
            <a:p>
              <a:pPr algn="ctr">
                <a:lnSpc>
                  <a:spcPts val="3919"/>
                </a:lnSpc>
                <a:spcBef>
                  <a:spcPct val="0"/>
                </a:spcBef>
              </a:pPr>
              <a:r>
                <a:rPr lang="es-ES_tradnl">
                  <a:solidFill>
                    <a:srgbClr val="FFFFFF"/>
                  </a:solidFill>
                  <a:latin typeface="Corbel 1"/>
                </a:rPr>
                <a:t>Escenario 1: Adopción total</a:t>
              </a:r>
            </a:p>
          </p:txBody>
        </p:sp>
      </p:grpSp>
      <p:grpSp>
        <p:nvGrpSpPr>
          <p:cNvPr id="24" name="Group 23">
            <a:extLst>
              <a:ext uri="{FF2B5EF4-FFF2-40B4-BE49-F238E27FC236}">
                <a16:creationId xmlns:a16="http://schemas.microsoft.com/office/drawing/2014/main" id="{C7E6B2C8-876A-FA8B-7661-846C915AAD4C}"/>
              </a:ext>
            </a:extLst>
          </p:cNvPr>
          <p:cNvGrpSpPr>
            <a:grpSpLocks noChangeAspect="1"/>
          </p:cNvGrpSpPr>
          <p:nvPr/>
        </p:nvGrpSpPr>
        <p:grpSpPr>
          <a:xfrm>
            <a:off x="13555701" y="5269556"/>
            <a:ext cx="3242302" cy="615137"/>
            <a:chOff x="9094803" y="2160947"/>
            <a:chExt cx="6106046" cy="2108084"/>
          </a:xfrm>
        </p:grpSpPr>
        <p:sp>
          <p:nvSpPr>
            <p:cNvPr id="25" name="Freeform 6">
              <a:extLst>
                <a:ext uri="{FF2B5EF4-FFF2-40B4-BE49-F238E27FC236}">
                  <a16:creationId xmlns:a16="http://schemas.microsoft.com/office/drawing/2014/main" id="{C0055208-02FE-282B-A657-FACB972C9F2C}"/>
                </a:ext>
              </a:extLst>
            </p:cNvPr>
            <p:cNvSpPr/>
            <p:nvPr/>
          </p:nvSpPr>
          <p:spPr>
            <a:xfrm rot="5400000">
              <a:off x="11160907" y="229091"/>
              <a:ext cx="2097333" cy="5982548"/>
            </a:xfrm>
            <a:custGeom>
              <a:avLst/>
              <a:gdLst/>
              <a:ahLst/>
              <a:cxnLst/>
              <a:rect l="l" t="t" r="r" b="b"/>
              <a:pathLst>
                <a:path w="188128" h="3322323">
                  <a:moveTo>
                    <a:pt x="94064" y="0"/>
                  </a:moveTo>
                  <a:lnTo>
                    <a:pt x="94064" y="0"/>
                  </a:lnTo>
                  <a:cubicBezTo>
                    <a:pt x="146014" y="0"/>
                    <a:pt x="188128" y="42114"/>
                    <a:pt x="188128" y="94064"/>
                  </a:cubicBezTo>
                  <a:lnTo>
                    <a:pt x="188128" y="3228259"/>
                  </a:lnTo>
                  <a:cubicBezTo>
                    <a:pt x="188128" y="3280209"/>
                    <a:pt x="146014" y="3322323"/>
                    <a:pt x="94064" y="3322323"/>
                  </a:cubicBezTo>
                  <a:lnTo>
                    <a:pt x="94064" y="3322323"/>
                  </a:lnTo>
                  <a:cubicBezTo>
                    <a:pt x="69117" y="3322323"/>
                    <a:pt x="45191" y="3312413"/>
                    <a:pt x="27551" y="3294773"/>
                  </a:cubicBezTo>
                  <a:cubicBezTo>
                    <a:pt x="9910" y="3277132"/>
                    <a:pt x="0" y="3253206"/>
                    <a:pt x="0" y="3228259"/>
                  </a:cubicBezTo>
                  <a:lnTo>
                    <a:pt x="0" y="94064"/>
                  </a:lnTo>
                  <a:cubicBezTo>
                    <a:pt x="0" y="69117"/>
                    <a:pt x="9910" y="45191"/>
                    <a:pt x="27551" y="27551"/>
                  </a:cubicBezTo>
                  <a:cubicBezTo>
                    <a:pt x="45191" y="9910"/>
                    <a:pt x="69117" y="0"/>
                    <a:pt x="94064" y="0"/>
                  </a:cubicBezTo>
                  <a:close/>
                </a:path>
              </a:pathLst>
            </a:custGeom>
            <a:solidFill>
              <a:srgbClr val="3F474E"/>
            </a:solidFill>
          </p:spPr>
        </p:sp>
        <p:sp>
          <p:nvSpPr>
            <p:cNvPr id="26" name="TextBox 8">
              <a:extLst>
                <a:ext uri="{FF2B5EF4-FFF2-40B4-BE49-F238E27FC236}">
                  <a16:creationId xmlns:a16="http://schemas.microsoft.com/office/drawing/2014/main" id="{4FBDE74A-7AC1-E76B-7077-6D985833A8A9}"/>
                </a:ext>
              </a:extLst>
            </p:cNvPr>
            <p:cNvSpPr txBox="1"/>
            <p:nvPr/>
          </p:nvSpPr>
          <p:spPr>
            <a:xfrm>
              <a:off x="9094803" y="2160947"/>
              <a:ext cx="6106046" cy="1494237"/>
            </a:xfrm>
            <a:prstGeom prst="rect">
              <a:avLst/>
            </a:prstGeom>
          </p:spPr>
          <p:txBody>
            <a:bodyPr wrap="square" lIns="0" tIns="0" rIns="0" bIns="0" rtlCol="0" anchor="t">
              <a:spAutoFit/>
            </a:bodyPr>
            <a:lstStyle/>
            <a:p>
              <a:pPr algn="ctr">
                <a:lnSpc>
                  <a:spcPts val="3919"/>
                </a:lnSpc>
                <a:spcBef>
                  <a:spcPct val="0"/>
                </a:spcBef>
              </a:pPr>
              <a:r>
                <a:rPr lang="es-ES_tradnl">
                  <a:solidFill>
                    <a:srgbClr val="FFFFFF"/>
                  </a:solidFill>
                  <a:latin typeface="Corbel 1"/>
                </a:rPr>
                <a:t>Escenario 3:  No hacer nada</a:t>
              </a:r>
            </a:p>
          </p:txBody>
        </p:sp>
      </p:grpSp>
      <p:graphicFrame>
        <p:nvGraphicFramePr>
          <p:cNvPr id="2" name="Chart 1">
            <a:extLst>
              <a:ext uri="{FF2B5EF4-FFF2-40B4-BE49-F238E27FC236}">
                <a16:creationId xmlns:a16="http://schemas.microsoft.com/office/drawing/2014/main" id="{6D117C6A-7880-08EA-BDF2-7B58BC309C18}"/>
              </a:ext>
            </a:extLst>
          </p:cNvPr>
          <p:cNvGraphicFramePr/>
          <p:nvPr>
            <p:extLst>
              <p:ext uri="{D42A27DB-BD31-4B8C-83A1-F6EECF244321}">
                <p14:modId xmlns:p14="http://schemas.microsoft.com/office/powerpoint/2010/main" val="1663944213"/>
              </p:ext>
            </p:extLst>
          </p:nvPr>
        </p:nvGraphicFramePr>
        <p:xfrm>
          <a:off x="723935" y="3621026"/>
          <a:ext cx="13211037" cy="6641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4265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FC492AFC-54EC-53C3-B15F-257904EC558B}"/>
              </a:ext>
            </a:extLst>
          </p:cNvPr>
          <p:cNvSpPr/>
          <p:nvPr/>
        </p:nvSpPr>
        <p:spPr>
          <a:xfrm flipH="1">
            <a:off x="-6092" y="-125122"/>
            <a:ext cx="18288000" cy="10287000"/>
          </a:xfrm>
          <a:prstGeom prst="rtTriangle">
            <a:avLst/>
          </a:prstGeom>
          <a:solidFill>
            <a:srgbClr val="470103">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extBox 3"/>
          <p:cNvSpPr txBox="1"/>
          <p:nvPr/>
        </p:nvSpPr>
        <p:spPr>
          <a:xfrm>
            <a:off x="742950" y="287777"/>
            <a:ext cx="12916061" cy="943335"/>
          </a:xfrm>
          <a:prstGeom prst="rect">
            <a:avLst/>
          </a:prstGeom>
        </p:spPr>
        <p:txBody>
          <a:bodyPr wrap="square" lIns="0" tIns="0" rIns="0" bIns="0" rtlCol="0" anchor="t">
            <a:spAutoFit/>
          </a:bodyPr>
          <a:lstStyle/>
          <a:p>
            <a:pPr>
              <a:lnSpc>
                <a:spcPts val="8399"/>
              </a:lnSpc>
            </a:pPr>
            <a:r>
              <a:rPr lang="es-ES_tradnl" sz="4000" b="1">
                <a:solidFill>
                  <a:srgbClr val="000000"/>
                </a:solidFill>
                <a:latin typeface="Corbel" panose="020B0503020204020204" pitchFamily="34" charset="0"/>
              </a:rPr>
              <a:t>Impacto Económico de un Incentivo en México</a:t>
            </a:r>
          </a:p>
        </p:txBody>
      </p:sp>
      <p:sp>
        <p:nvSpPr>
          <p:cNvPr id="12" name="AutoShape 3">
            <a:extLst>
              <a:ext uri="{FF2B5EF4-FFF2-40B4-BE49-F238E27FC236}">
                <a16:creationId xmlns:a16="http://schemas.microsoft.com/office/drawing/2014/main" id="{1DAD939E-7B25-CC39-0958-A59F4171F8DF}"/>
              </a:ext>
            </a:extLst>
          </p:cNvPr>
          <p:cNvSpPr/>
          <p:nvPr/>
        </p:nvSpPr>
        <p:spPr>
          <a:xfrm rot="-6548">
            <a:off x="723936" y="1380679"/>
            <a:ext cx="10476000" cy="9114"/>
          </a:xfrm>
          <a:prstGeom prst="line">
            <a:avLst/>
          </a:prstGeom>
          <a:ln w="57150" cap="flat">
            <a:solidFill>
              <a:srgbClr val="9C040C"/>
            </a:solidFill>
            <a:prstDash val="solid"/>
            <a:headEnd type="none" w="sm" len="sm"/>
            <a:tailEnd type="none" w="sm" len="sm"/>
          </a:ln>
        </p:spPr>
      </p:sp>
      <p:sp>
        <p:nvSpPr>
          <p:cNvPr id="2" name="TextBox 1">
            <a:extLst>
              <a:ext uri="{FF2B5EF4-FFF2-40B4-BE49-F238E27FC236}">
                <a16:creationId xmlns:a16="http://schemas.microsoft.com/office/drawing/2014/main" id="{8F9780C3-5295-F285-18FF-89C06B754A1E}"/>
              </a:ext>
            </a:extLst>
          </p:cNvPr>
          <p:cNvSpPr txBox="1"/>
          <p:nvPr/>
        </p:nvSpPr>
        <p:spPr>
          <a:xfrm>
            <a:off x="517635" y="1970842"/>
            <a:ext cx="4533864" cy="5524589"/>
          </a:xfrm>
          <a:prstGeom prst="rect">
            <a:avLst/>
          </a:prstGeom>
          <a:noFill/>
        </p:spPr>
        <p:txBody>
          <a:bodyPr wrap="square" lIns="91440" tIns="45720" rIns="91440" bIns="45720" rtlCol="0" anchor="t">
            <a:spAutoFit/>
          </a:bodyPr>
          <a:lstStyle/>
          <a:p>
            <a:r>
              <a:rPr kumimoji="0" lang="es-ES" altLang="en-US" sz="2400" b="0" i="0" u="none" strike="noStrike" cap="none" normalizeH="0" baseline="0">
                <a:ln>
                  <a:noFill/>
                </a:ln>
                <a:solidFill>
                  <a:srgbClr val="202124"/>
                </a:solidFill>
                <a:effectLst/>
                <a:latin typeface="inherit"/>
              </a:rPr>
              <a:t>El escenario de adopción total tendría un gran impacto para México, con una producción total acumulada estimada de US$14,100 millones entre 2023 y 2028, incluidas las fases de impacto directo, indirecto e inducido</a:t>
            </a:r>
            <a:endParaRPr lang="en-US" sz="22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p>
            <a:endParaRPr lang="en-US" sz="2200">
              <a:solidFill>
                <a:srgbClr val="000000"/>
              </a:solidFill>
              <a:latin typeface="Corbel" panose="020B0503020204020204" pitchFamily="34" charset="0"/>
              <a:ea typeface="Times New Roman" panose="02020603050405020304" pitchFamily="18" charset="0"/>
              <a:cs typeface="Times New Roman" panose="02020603050405020304" pitchFamily="18" charset="0"/>
            </a:endParaRPr>
          </a:p>
          <a:p>
            <a:r>
              <a:rPr kumimoji="0" lang="es-ES" altLang="en-US" sz="2400" b="0" i="0" u="none" strike="noStrike" cap="none" normalizeH="0" baseline="0">
                <a:ln>
                  <a:noFill/>
                </a:ln>
                <a:solidFill>
                  <a:srgbClr val="202124"/>
                </a:solidFill>
                <a:effectLst/>
                <a:latin typeface="inherit"/>
              </a:rPr>
              <a:t>En términos de GVA, se prevé que la adopción total genere casi 7300 millones de USD en GVA acumulado entre 2023 y 2028.</a:t>
            </a:r>
            <a:r>
              <a:rPr lang="es-ES" altLang="en-US" sz="2400">
                <a:solidFill>
                  <a:srgbClr val="202124"/>
                </a:solidFill>
                <a:latin typeface="inherit"/>
              </a:rPr>
              <a:t>  T</a:t>
            </a:r>
            <a:r>
              <a:rPr lang="es" sz="2400">
                <a:latin typeface="inherit"/>
              </a:rPr>
              <a:t>odas las cifras están en precios de 2021</a:t>
            </a:r>
            <a:r>
              <a:rPr lang="es-ES" altLang="en-US" sz="1400">
                <a:latin typeface="inherit"/>
              </a:rPr>
              <a:t> .</a:t>
            </a:r>
            <a:endParaRPr lang="es-ES" altLang="en-US" sz="2000" b="0" i="0" u="none" strike="noStrike" cap="none" normalizeH="0" baseline="0">
              <a:ln>
                <a:noFill/>
              </a:ln>
              <a:effectLst/>
              <a:latin typeface="inherit"/>
              <a:cs typeface="Arial"/>
            </a:endParaRPr>
          </a:p>
          <a:p>
            <a:endParaRPr lang="en-GB" sz="2200" b="1">
              <a:latin typeface="Corbel" panose="020B0503020204020204" pitchFamily="34" charset="0"/>
            </a:endParaRPr>
          </a:p>
        </p:txBody>
      </p:sp>
      <p:pic>
        <p:nvPicPr>
          <p:cNvPr id="4" name="Picture 3" descr="Graphical user interface&#10;&#10;Description automatically generated">
            <a:extLst>
              <a:ext uri="{FF2B5EF4-FFF2-40B4-BE49-F238E27FC236}">
                <a16:creationId xmlns:a16="http://schemas.microsoft.com/office/drawing/2014/main" id="{F5862A34-89C7-B1C4-C062-AD2CD69C1F3F}"/>
              </a:ext>
            </a:extLst>
          </p:cNvPr>
          <p:cNvPicPr>
            <a:picLocks noChangeAspect="1"/>
          </p:cNvPicPr>
          <p:nvPr/>
        </p:nvPicPr>
        <p:blipFill rotWithShape="1">
          <a:blip r:embed="rId3"/>
          <a:srcRect l="6116" t="5637" r="9739" b="51523"/>
          <a:stretch/>
        </p:blipFill>
        <p:spPr bwMode="auto">
          <a:xfrm>
            <a:off x="5051499" y="1426849"/>
            <a:ext cx="12296873" cy="8860151"/>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57AC4948-CC24-59AD-263F-DC5C663AE216}"/>
              </a:ext>
            </a:extLst>
          </p:cNvPr>
          <p:cNvSpPr txBox="1"/>
          <p:nvPr/>
        </p:nvSpPr>
        <p:spPr>
          <a:xfrm>
            <a:off x="5486400" y="2946400"/>
            <a:ext cx="461665" cy="1524000"/>
          </a:xfrm>
          <a:prstGeom prst="rect">
            <a:avLst/>
          </a:prstGeom>
          <a:solidFill>
            <a:srgbClr val="B34349"/>
          </a:solidFill>
        </p:spPr>
        <p:txBody>
          <a:bodyPr vert="vert270" wrap="square" rtlCol="0">
            <a:spAutoFit/>
          </a:bodyPr>
          <a:lstStyle/>
          <a:p>
            <a:r>
              <a:rPr lang="en-GB">
                <a:solidFill>
                  <a:schemeClr val="bg1"/>
                </a:solidFill>
              </a:rPr>
              <a:t>RENDIMENTO</a:t>
            </a:r>
          </a:p>
        </p:txBody>
      </p:sp>
      <p:sp>
        <p:nvSpPr>
          <p:cNvPr id="8" name="TextBox 7">
            <a:extLst>
              <a:ext uri="{FF2B5EF4-FFF2-40B4-BE49-F238E27FC236}">
                <a16:creationId xmlns:a16="http://schemas.microsoft.com/office/drawing/2014/main" id="{09A0D1FB-77CF-28B3-20A5-13B19A814478}"/>
              </a:ext>
            </a:extLst>
          </p:cNvPr>
          <p:cNvSpPr txBox="1"/>
          <p:nvPr/>
        </p:nvSpPr>
        <p:spPr>
          <a:xfrm>
            <a:off x="5437954" y="7174239"/>
            <a:ext cx="461665" cy="1524000"/>
          </a:xfrm>
          <a:prstGeom prst="rect">
            <a:avLst/>
          </a:prstGeom>
          <a:solidFill>
            <a:srgbClr val="470103"/>
          </a:solidFill>
        </p:spPr>
        <p:txBody>
          <a:bodyPr vert="vert270" wrap="square" rtlCol="0">
            <a:spAutoFit/>
          </a:bodyPr>
          <a:lstStyle/>
          <a:p>
            <a:pPr algn="ctr"/>
            <a:r>
              <a:rPr lang="en-GB">
                <a:solidFill>
                  <a:schemeClr val="bg1"/>
                </a:solidFill>
              </a:rPr>
              <a:t>VAB</a:t>
            </a:r>
          </a:p>
        </p:txBody>
      </p:sp>
      <p:sp>
        <p:nvSpPr>
          <p:cNvPr id="9" name="TextBox 8">
            <a:extLst>
              <a:ext uri="{FF2B5EF4-FFF2-40B4-BE49-F238E27FC236}">
                <a16:creationId xmlns:a16="http://schemas.microsoft.com/office/drawing/2014/main" id="{3C9E519F-C1CA-30CD-1F9B-D0464F5617DE}"/>
              </a:ext>
            </a:extLst>
          </p:cNvPr>
          <p:cNvSpPr txBox="1"/>
          <p:nvPr/>
        </p:nvSpPr>
        <p:spPr>
          <a:xfrm>
            <a:off x="6152519" y="2071025"/>
            <a:ext cx="800219" cy="3215539"/>
          </a:xfrm>
          <a:prstGeom prst="rect">
            <a:avLst/>
          </a:prstGeom>
          <a:solidFill>
            <a:schemeClr val="bg1"/>
          </a:solidFill>
        </p:spPr>
        <p:txBody>
          <a:bodyPr vert="vert270" wrap="square" rtlCol="0">
            <a:spAutoFit/>
          </a:bodyPr>
          <a:lstStyle/>
          <a:p>
            <a:pPr algn="ctr"/>
            <a:r>
              <a:rPr lang="en-GB" sz="2000" b="1" err="1">
                <a:latin typeface="Corbel" panose="020B0503020204020204" pitchFamily="34" charset="0"/>
              </a:rPr>
              <a:t>Acumulado</a:t>
            </a:r>
            <a:r>
              <a:rPr lang="en-GB" sz="2000" b="1">
                <a:latin typeface="Corbel" panose="020B0503020204020204" pitchFamily="34" charset="0"/>
              </a:rPr>
              <a:t> 2023-2028 </a:t>
            </a:r>
          </a:p>
          <a:p>
            <a:pPr algn="ctr"/>
            <a:r>
              <a:rPr lang="en-GB" sz="2000" b="1">
                <a:latin typeface="Corbel" panose="020B0503020204020204" pitchFamily="34" charset="0"/>
              </a:rPr>
              <a:t>(</a:t>
            </a:r>
            <a:r>
              <a:rPr lang="en-GB" sz="2000" b="1" err="1">
                <a:latin typeface="Corbel" panose="020B0503020204020204" pitchFamily="34" charset="0"/>
              </a:rPr>
              <a:t>Millones</a:t>
            </a:r>
            <a:r>
              <a:rPr lang="en-GB" sz="2000" b="1">
                <a:latin typeface="Corbel" panose="020B0503020204020204" pitchFamily="34" charset="0"/>
              </a:rPr>
              <a:t> de </a:t>
            </a:r>
            <a:r>
              <a:rPr lang="en-GB" sz="2000" b="1" err="1">
                <a:latin typeface="Corbel" panose="020B0503020204020204" pitchFamily="34" charset="0"/>
              </a:rPr>
              <a:t>dólares</a:t>
            </a:r>
            <a:r>
              <a:rPr lang="en-GB" sz="2000" b="1">
                <a:latin typeface="Corbel" panose="020B0503020204020204" pitchFamily="34" charset="0"/>
              </a:rPr>
              <a:t>)</a:t>
            </a:r>
          </a:p>
        </p:txBody>
      </p:sp>
      <p:sp>
        <p:nvSpPr>
          <p:cNvPr id="10" name="TextBox 9">
            <a:extLst>
              <a:ext uri="{FF2B5EF4-FFF2-40B4-BE49-F238E27FC236}">
                <a16:creationId xmlns:a16="http://schemas.microsoft.com/office/drawing/2014/main" id="{FE63E4C2-CE0E-F698-E089-69C80FD77902}"/>
              </a:ext>
            </a:extLst>
          </p:cNvPr>
          <p:cNvSpPr txBox="1"/>
          <p:nvPr/>
        </p:nvSpPr>
        <p:spPr>
          <a:xfrm>
            <a:off x="6152519" y="6292304"/>
            <a:ext cx="800219" cy="3287870"/>
          </a:xfrm>
          <a:prstGeom prst="rect">
            <a:avLst/>
          </a:prstGeom>
          <a:solidFill>
            <a:schemeClr val="bg1"/>
          </a:solidFill>
        </p:spPr>
        <p:txBody>
          <a:bodyPr vert="vert270" wrap="square" rtlCol="0">
            <a:spAutoFit/>
          </a:bodyPr>
          <a:lstStyle/>
          <a:p>
            <a:pPr algn="ctr"/>
            <a:r>
              <a:rPr lang="en-GB" sz="2000" b="1" err="1">
                <a:latin typeface="Corbel" panose="020B0503020204020204" pitchFamily="34" charset="0"/>
              </a:rPr>
              <a:t>Acumulado</a:t>
            </a:r>
            <a:r>
              <a:rPr lang="en-GB" sz="2000" b="1">
                <a:latin typeface="Corbel" panose="020B0503020204020204" pitchFamily="34" charset="0"/>
              </a:rPr>
              <a:t> 2023-2028 </a:t>
            </a:r>
          </a:p>
          <a:p>
            <a:pPr algn="ctr"/>
            <a:r>
              <a:rPr lang="en-GB" sz="2000" b="1">
                <a:latin typeface="Corbel" panose="020B0503020204020204" pitchFamily="34" charset="0"/>
              </a:rPr>
              <a:t>(</a:t>
            </a:r>
            <a:r>
              <a:rPr lang="en-GB" sz="2000" b="1" err="1">
                <a:latin typeface="Corbel" panose="020B0503020204020204" pitchFamily="34" charset="0"/>
              </a:rPr>
              <a:t>Millones</a:t>
            </a:r>
            <a:r>
              <a:rPr lang="en-GB" sz="2000" b="1">
                <a:latin typeface="Corbel" panose="020B0503020204020204" pitchFamily="34" charset="0"/>
              </a:rPr>
              <a:t> de </a:t>
            </a:r>
            <a:r>
              <a:rPr lang="en-GB" sz="2000" b="1" err="1">
                <a:latin typeface="Corbel" panose="020B0503020204020204" pitchFamily="34" charset="0"/>
              </a:rPr>
              <a:t>dólares</a:t>
            </a:r>
            <a:r>
              <a:rPr lang="en-GB" sz="2000" b="1">
                <a:latin typeface="Corbel" panose="020B0503020204020204" pitchFamily="34" charset="0"/>
              </a:rPr>
              <a:t>)</a:t>
            </a:r>
          </a:p>
        </p:txBody>
      </p:sp>
      <p:sp>
        <p:nvSpPr>
          <p:cNvPr id="11" name="TextBox 10">
            <a:extLst>
              <a:ext uri="{FF2B5EF4-FFF2-40B4-BE49-F238E27FC236}">
                <a16:creationId xmlns:a16="http://schemas.microsoft.com/office/drawing/2014/main" id="{8B787DB9-12EB-BE3E-340F-1AC90F9A8E12}"/>
              </a:ext>
            </a:extLst>
          </p:cNvPr>
          <p:cNvSpPr txBox="1"/>
          <p:nvPr/>
        </p:nvSpPr>
        <p:spPr>
          <a:xfrm>
            <a:off x="10005238" y="1481461"/>
            <a:ext cx="1020725" cy="400110"/>
          </a:xfrm>
          <a:prstGeom prst="rect">
            <a:avLst/>
          </a:prstGeom>
          <a:solidFill>
            <a:schemeClr val="bg1"/>
          </a:solidFill>
        </p:spPr>
        <p:txBody>
          <a:bodyPr wrap="square" rtlCol="0">
            <a:spAutoFit/>
          </a:bodyPr>
          <a:lstStyle/>
          <a:p>
            <a:r>
              <a:rPr lang="en-GB" sz="2000" b="1" err="1">
                <a:latin typeface="Corbel" panose="020B0503020204020204" pitchFamily="34" charset="0"/>
              </a:rPr>
              <a:t>Directo</a:t>
            </a:r>
            <a:endParaRPr lang="en-GB" sz="2000" b="1">
              <a:latin typeface="Corbel" panose="020B0503020204020204" pitchFamily="34" charset="0"/>
            </a:endParaRPr>
          </a:p>
        </p:txBody>
      </p:sp>
      <p:sp>
        <p:nvSpPr>
          <p:cNvPr id="13" name="TextBox 12">
            <a:extLst>
              <a:ext uri="{FF2B5EF4-FFF2-40B4-BE49-F238E27FC236}">
                <a16:creationId xmlns:a16="http://schemas.microsoft.com/office/drawing/2014/main" id="{8FD7E9E2-113E-B1BA-2CCB-CFB380C9A0A1}"/>
              </a:ext>
            </a:extLst>
          </p:cNvPr>
          <p:cNvSpPr txBox="1"/>
          <p:nvPr/>
        </p:nvSpPr>
        <p:spPr>
          <a:xfrm>
            <a:off x="10005237" y="5699564"/>
            <a:ext cx="1020725" cy="400110"/>
          </a:xfrm>
          <a:prstGeom prst="rect">
            <a:avLst/>
          </a:prstGeom>
          <a:solidFill>
            <a:srgbClr val="EBE3E3"/>
          </a:solidFill>
        </p:spPr>
        <p:txBody>
          <a:bodyPr wrap="square" rtlCol="0">
            <a:spAutoFit/>
          </a:bodyPr>
          <a:lstStyle/>
          <a:p>
            <a:r>
              <a:rPr lang="en-GB" sz="2000" b="1" err="1">
                <a:latin typeface="Corbel" panose="020B0503020204020204" pitchFamily="34" charset="0"/>
              </a:rPr>
              <a:t>Directo</a:t>
            </a:r>
            <a:endParaRPr lang="en-GB" sz="2000" b="1">
              <a:latin typeface="Corbel" panose="020B0503020204020204" pitchFamily="34" charset="0"/>
            </a:endParaRPr>
          </a:p>
        </p:txBody>
      </p:sp>
      <p:sp>
        <p:nvSpPr>
          <p:cNvPr id="14" name="TextBox 13">
            <a:extLst>
              <a:ext uri="{FF2B5EF4-FFF2-40B4-BE49-F238E27FC236}">
                <a16:creationId xmlns:a16="http://schemas.microsoft.com/office/drawing/2014/main" id="{E0B28975-F73E-84A0-B4B2-FC6432043337}"/>
              </a:ext>
            </a:extLst>
          </p:cNvPr>
          <p:cNvSpPr txBox="1"/>
          <p:nvPr/>
        </p:nvSpPr>
        <p:spPr>
          <a:xfrm>
            <a:off x="11688726" y="1481461"/>
            <a:ext cx="1389321" cy="400110"/>
          </a:xfrm>
          <a:prstGeom prst="rect">
            <a:avLst/>
          </a:prstGeom>
          <a:solidFill>
            <a:schemeClr val="bg1"/>
          </a:solidFill>
        </p:spPr>
        <p:txBody>
          <a:bodyPr wrap="square" rtlCol="0">
            <a:spAutoFit/>
          </a:bodyPr>
          <a:lstStyle/>
          <a:p>
            <a:r>
              <a:rPr lang="en-GB" sz="2000" b="1" err="1">
                <a:latin typeface="Corbel" panose="020B0503020204020204" pitchFamily="34" charset="0"/>
              </a:rPr>
              <a:t>Indirecto</a:t>
            </a:r>
            <a:endParaRPr lang="en-GB" sz="2000" b="1">
              <a:latin typeface="Corbel" panose="020B0503020204020204" pitchFamily="34" charset="0"/>
            </a:endParaRPr>
          </a:p>
        </p:txBody>
      </p:sp>
      <p:sp>
        <p:nvSpPr>
          <p:cNvPr id="15" name="TextBox 14">
            <a:extLst>
              <a:ext uri="{FF2B5EF4-FFF2-40B4-BE49-F238E27FC236}">
                <a16:creationId xmlns:a16="http://schemas.microsoft.com/office/drawing/2014/main" id="{DB9C9E02-776A-6367-6721-8B1CBE7DB6AF}"/>
              </a:ext>
            </a:extLst>
          </p:cNvPr>
          <p:cNvSpPr txBox="1"/>
          <p:nvPr/>
        </p:nvSpPr>
        <p:spPr>
          <a:xfrm>
            <a:off x="13521070" y="1481461"/>
            <a:ext cx="1389321" cy="400110"/>
          </a:xfrm>
          <a:prstGeom prst="rect">
            <a:avLst/>
          </a:prstGeom>
          <a:solidFill>
            <a:schemeClr val="bg1"/>
          </a:solidFill>
        </p:spPr>
        <p:txBody>
          <a:bodyPr wrap="square" rtlCol="0">
            <a:spAutoFit/>
          </a:bodyPr>
          <a:lstStyle/>
          <a:p>
            <a:r>
              <a:rPr lang="en-GB" sz="2000" b="1" err="1">
                <a:latin typeface="Corbel" panose="020B0503020204020204" pitchFamily="34" charset="0"/>
              </a:rPr>
              <a:t>Inducido</a:t>
            </a:r>
            <a:endParaRPr lang="en-GB" sz="2000" b="1">
              <a:latin typeface="Corbel" panose="020B0503020204020204" pitchFamily="34" charset="0"/>
            </a:endParaRPr>
          </a:p>
        </p:txBody>
      </p:sp>
      <p:sp>
        <p:nvSpPr>
          <p:cNvPr id="16" name="TextBox 15">
            <a:extLst>
              <a:ext uri="{FF2B5EF4-FFF2-40B4-BE49-F238E27FC236}">
                <a16:creationId xmlns:a16="http://schemas.microsoft.com/office/drawing/2014/main" id="{C4D2FB92-821D-5C04-3065-9FDC4F90FEEA}"/>
              </a:ext>
            </a:extLst>
          </p:cNvPr>
          <p:cNvSpPr txBox="1"/>
          <p:nvPr/>
        </p:nvSpPr>
        <p:spPr>
          <a:xfrm>
            <a:off x="15853144" y="1492216"/>
            <a:ext cx="1389321" cy="400110"/>
          </a:xfrm>
          <a:prstGeom prst="rect">
            <a:avLst/>
          </a:prstGeom>
          <a:solidFill>
            <a:srgbClr val="EBE3E3"/>
          </a:solidFill>
        </p:spPr>
        <p:txBody>
          <a:bodyPr wrap="square" rtlCol="0">
            <a:spAutoFit/>
          </a:bodyPr>
          <a:lstStyle/>
          <a:p>
            <a:r>
              <a:rPr lang="en-GB" sz="2000" b="1">
                <a:latin typeface="Corbel" panose="020B0503020204020204" pitchFamily="34" charset="0"/>
              </a:rPr>
              <a:t>Total</a:t>
            </a:r>
          </a:p>
        </p:txBody>
      </p:sp>
      <p:sp>
        <p:nvSpPr>
          <p:cNvPr id="17" name="TextBox 16">
            <a:extLst>
              <a:ext uri="{FF2B5EF4-FFF2-40B4-BE49-F238E27FC236}">
                <a16:creationId xmlns:a16="http://schemas.microsoft.com/office/drawing/2014/main" id="{D8FA1599-E5B5-AEB1-BC39-57AB4D0AD0FD}"/>
              </a:ext>
            </a:extLst>
          </p:cNvPr>
          <p:cNvSpPr txBox="1"/>
          <p:nvPr/>
        </p:nvSpPr>
        <p:spPr>
          <a:xfrm>
            <a:off x="7180885" y="2167592"/>
            <a:ext cx="2384383" cy="707886"/>
          </a:xfrm>
          <a:prstGeom prst="rect">
            <a:avLst/>
          </a:prstGeom>
          <a:solidFill>
            <a:srgbClr val="BEBEBE"/>
          </a:solidFill>
        </p:spPr>
        <p:txBody>
          <a:bodyPr wrap="square" rtlCol="0">
            <a:spAutoFit/>
          </a:bodyPr>
          <a:lstStyle/>
          <a:p>
            <a:r>
              <a:rPr lang="en-GB" sz="2000" b="1" err="1">
                <a:solidFill>
                  <a:schemeClr val="bg1"/>
                </a:solidFill>
              </a:rPr>
              <a:t>Escenario</a:t>
            </a:r>
            <a:r>
              <a:rPr lang="en-GB" sz="2000" b="1">
                <a:solidFill>
                  <a:schemeClr val="bg1"/>
                </a:solidFill>
              </a:rPr>
              <a:t> 1</a:t>
            </a:r>
          </a:p>
          <a:p>
            <a:r>
              <a:rPr lang="en-GB" sz="2000">
                <a:solidFill>
                  <a:schemeClr val="bg1"/>
                </a:solidFill>
              </a:rPr>
              <a:t>Sin </a:t>
            </a:r>
            <a:r>
              <a:rPr lang="en-GB" sz="2000" err="1">
                <a:solidFill>
                  <a:schemeClr val="bg1"/>
                </a:solidFill>
              </a:rPr>
              <a:t>Implementación</a:t>
            </a:r>
            <a:endParaRPr lang="en-GB" sz="2000">
              <a:solidFill>
                <a:schemeClr val="bg1"/>
              </a:solidFill>
            </a:endParaRPr>
          </a:p>
        </p:txBody>
      </p:sp>
      <p:sp>
        <p:nvSpPr>
          <p:cNvPr id="18" name="TextBox 17">
            <a:extLst>
              <a:ext uri="{FF2B5EF4-FFF2-40B4-BE49-F238E27FC236}">
                <a16:creationId xmlns:a16="http://schemas.microsoft.com/office/drawing/2014/main" id="{CBEF51D5-EAD4-1791-B3E4-E638D3D6D545}"/>
              </a:ext>
            </a:extLst>
          </p:cNvPr>
          <p:cNvSpPr txBox="1"/>
          <p:nvPr/>
        </p:nvSpPr>
        <p:spPr>
          <a:xfrm>
            <a:off x="7200980" y="6292304"/>
            <a:ext cx="2364288" cy="984885"/>
          </a:xfrm>
          <a:prstGeom prst="rect">
            <a:avLst/>
          </a:prstGeom>
          <a:solidFill>
            <a:srgbClr val="B7B5B5"/>
          </a:solidFill>
        </p:spPr>
        <p:txBody>
          <a:bodyPr wrap="square" rtlCol="0">
            <a:spAutoFit/>
          </a:bodyPr>
          <a:lstStyle/>
          <a:p>
            <a:r>
              <a:rPr lang="en-GB" sz="2000" b="1" err="1">
                <a:solidFill>
                  <a:schemeClr val="bg1"/>
                </a:solidFill>
              </a:rPr>
              <a:t>Escenario</a:t>
            </a:r>
            <a:r>
              <a:rPr lang="en-GB" sz="2000" b="1">
                <a:solidFill>
                  <a:schemeClr val="bg1"/>
                </a:solidFill>
              </a:rPr>
              <a:t> 1</a:t>
            </a:r>
          </a:p>
          <a:p>
            <a:r>
              <a:rPr lang="en-GB" sz="2000">
                <a:solidFill>
                  <a:schemeClr val="bg1"/>
                </a:solidFill>
              </a:rPr>
              <a:t>Sin </a:t>
            </a:r>
            <a:r>
              <a:rPr lang="en-GB" sz="2000" err="1">
                <a:solidFill>
                  <a:schemeClr val="bg1"/>
                </a:solidFill>
              </a:rPr>
              <a:t>Implementación</a:t>
            </a:r>
            <a:endParaRPr lang="en-GB" sz="2000">
              <a:solidFill>
                <a:schemeClr val="bg1"/>
              </a:solidFill>
            </a:endParaRPr>
          </a:p>
          <a:p>
            <a:endParaRPr lang="en-GB">
              <a:solidFill>
                <a:schemeClr val="bg1"/>
              </a:solidFill>
            </a:endParaRPr>
          </a:p>
        </p:txBody>
      </p:sp>
      <p:sp>
        <p:nvSpPr>
          <p:cNvPr id="19" name="TextBox 18">
            <a:extLst>
              <a:ext uri="{FF2B5EF4-FFF2-40B4-BE49-F238E27FC236}">
                <a16:creationId xmlns:a16="http://schemas.microsoft.com/office/drawing/2014/main" id="{7D45529A-169A-CB50-4B88-23628D8E857A}"/>
              </a:ext>
            </a:extLst>
          </p:cNvPr>
          <p:cNvSpPr txBox="1"/>
          <p:nvPr/>
        </p:nvSpPr>
        <p:spPr>
          <a:xfrm>
            <a:off x="7200980" y="3134418"/>
            <a:ext cx="2171620" cy="1015663"/>
          </a:xfrm>
          <a:prstGeom prst="rect">
            <a:avLst/>
          </a:prstGeom>
          <a:solidFill>
            <a:srgbClr val="647985"/>
          </a:solidFill>
        </p:spPr>
        <p:txBody>
          <a:bodyPr wrap="square" rtlCol="0">
            <a:spAutoFit/>
          </a:bodyPr>
          <a:lstStyle/>
          <a:p>
            <a:r>
              <a:rPr lang="en-GB" sz="2000" b="1" err="1">
                <a:solidFill>
                  <a:schemeClr val="bg1"/>
                </a:solidFill>
              </a:rPr>
              <a:t>Escenario</a:t>
            </a:r>
            <a:r>
              <a:rPr lang="en-GB" sz="2000" b="1">
                <a:solidFill>
                  <a:schemeClr val="bg1"/>
                </a:solidFill>
              </a:rPr>
              <a:t> 2</a:t>
            </a:r>
          </a:p>
          <a:p>
            <a:r>
              <a:rPr lang="en-GB" sz="2000" err="1">
                <a:solidFill>
                  <a:schemeClr val="bg1"/>
                </a:solidFill>
              </a:rPr>
              <a:t>Implementación</a:t>
            </a:r>
            <a:r>
              <a:rPr lang="en-GB" sz="2000">
                <a:solidFill>
                  <a:schemeClr val="bg1"/>
                </a:solidFill>
              </a:rPr>
              <a:t> </a:t>
            </a:r>
            <a:r>
              <a:rPr lang="en-GB" sz="2000" err="1">
                <a:solidFill>
                  <a:schemeClr val="bg1"/>
                </a:solidFill>
              </a:rPr>
              <a:t>Parcial</a:t>
            </a:r>
            <a:endParaRPr lang="en-GB" sz="2000">
              <a:solidFill>
                <a:schemeClr val="bg1"/>
              </a:solidFill>
            </a:endParaRPr>
          </a:p>
        </p:txBody>
      </p:sp>
      <p:sp>
        <p:nvSpPr>
          <p:cNvPr id="20" name="TextBox 19">
            <a:extLst>
              <a:ext uri="{FF2B5EF4-FFF2-40B4-BE49-F238E27FC236}">
                <a16:creationId xmlns:a16="http://schemas.microsoft.com/office/drawing/2014/main" id="{49204806-5226-8C95-D4CC-0730B0C157EB}"/>
              </a:ext>
            </a:extLst>
          </p:cNvPr>
          <p:cNvSpPr txBox="1"/>
          <p:nvPr/>
        </p:nvSpPr>
        <p:spPr>
          <a:xfrm>
            <a:off x="7200980" y="7474574"/>
            <a:ext cx="2171620" cy="923330"/>
          </a:xfrm>
          <a:prstGeom prst="rect">
            <a:avLst/>
          </a:prstGeom>
          <a:solidFill>
            <a:srgbClr val="304C5C"/>
          </a:solidFill>
        </p:spPr>
        <p:txBody>
          <a:bodyPr wrap="square" rtlCol="0">
            <a:spAutoFit/>
          </a:bodyPr>
          <a:lstStyle/>
          <a:p>
            <a:r>
              <a:rPr lang="en-GB" b="1" err="1">
                <a:solidFill>
                  <a:schemeClr val="bg1"/>
                </a:solidFill>
              </a:rPr>
              <a:t>Escenario</a:t>
            </a:r>
            <a:r>
              <a:rPr lang="en-GB" b="1">
                <a:solidFill>
                  <a:schemeClr val="bg1"/>
                </a:solidFill>
              </a:rPr>
              <a:t> 1</a:t>
            </a:r>
          </a:p>
          <a:p>
            <a:r>
              <a:rPr lang="en-GB">
                <a:solidFill>
                  <a:schemeClr val="bg1"/>
                </a:solidFill>
              </a:rPr>
              <a:t>Sin </a:t>
            </a:r>
            <a:r>
              <a:rPr lang="en-GB" err="1">
                <a:solidFill>
                  <a:schemeClr val="bg1"/>
                </a:solidFill>
              </a:rPr>
              <a:t>Implementación</a:t>
            </a:r>
            <a:endParaRPr lang="en-GB">
              <a:solidFill>
                <a:schemeClr val="bg1"/>
              </a:solidFill>
            </a:endParaRPr>
          </a:p>
          <a:p>
            <a:endParaRPr lang="en-GB">
              <a:solidFill>
                <a:schemeClr val="bg1"/>
              </a:solidFill>
            </a:endParaRPr>
          </a:p>
        </p:txBody>
      </p:sp>
      <p:sp>
        <p:nvSpPr>
          <p:cNvPr id="21" name="TextBox 20">
            <a:extLst>
              <a:ext uri="{FF2B5EF4-FFF2-40B4-BE49-F238E27FC236}">
                <a16:creationId xmlns:a16="http://schemas.microsoft.com/office/drawing/2014/main" id="{0031AA26-B63E-1E5C-F15A-732C44CF4BC1}"/>
              </a:ext>
            </a:extLst>
          </p:cNvPr>
          <p:cNvSpPr txBox="1"/>
          <p:nvPr/>
        </p:nvSpPr>
        <p:spPr>
          <a:xfrm>
            <a:off x="7167522" y="7474574"/>
            <a:ext cx="2205077" cy="1015663"/>
          </a:xfrm>
          <a:prstGeom prst="rect">
            <a:avLst/>
          </a:prstGeom>
          <a:solidFill>
            <a:srgbClr val="5F727E"/>
          </a:solidFill>
        </p:spPr>
        <p:txBody>
          <a:bodyPr wrap="square" rtlCol="0">
            <a:spAutoFit/>
          </a:bodyPr>
          <a:lstStyle/>
          <a:p>
            <a:r>
              <a:rPr lang="en-GB" sz="2000" b="1" err="1">
                <a:solidFill>
                  <a:schemeClr val="bg1"/>
                </a:solidFill>
              </a:rPr>
              <a:t>Escenario</a:t>
            </a:r>
            <a:r>
              <a:rPr lang="en-GB" sz="2000" b="1">
                <a:solidFill>
                  <a:schemeClr val="bg1"/>
                </a:solidFill>
              </a:rPr>
              <a:t> 2</a:t>
            </a:r>
          </a:p>
          <a:p>
            <a:r>
              <a:rPr lang="en-GB" sz="2000" err="1">
                <a:solidFill>
                  <a:schemeClr val="bg1"/>
                </a:solidFill>
              </a:rPr>
              <a:t>Implementación</a:t>
            </a:r>
            <a:r>
              <a:rPr lang="en-GB" sz="2000">
                <a:solidFill>
                  <a:schemeClr val="bg1"/>
                </a:solidFill>
              </a:rPr>
              <a:t> </a:t>
            </a:r>
            <a:r>
              <a:rPr lang="en-GB" sz="2000" err="1">
                <a:solidFill>
                  <a:schemeClr val="bg1"/>
                </a:solidFill>
              </a:rPr>
              <a:t>Parcial</a:t>
            </a:r>
            <a:endParaRPr lang="en-GB" sz="2000">
              <a:solidFill>
                <a:schemeClr val="bg1"/>
              </a:solidFill>
            </a:endParaRPr>
          </a:p>
        </p:txBody>
      </p:sp>
      <p:sp>
        <p:nvSpPr>
          <p:cNvPr id="22" name="TextBox 21">
            <a:extLst>
              <a:ext uri="{FF2B5EF4-FFF2-40B4-BE49-F238E27FC236}">
                <a16:creationId xmlns:a16="http://schemas.microsoft.com/office/drawing/2014/main" id="{A6F4F66B-75F8-F4B6-003E-3A76D0D78EEA}"/>
              </a:ext>
            </a:extLst>
          </p:cNvPr>
          <p:cNvSpPr txBox="1"/>
          <p:nvPr/>
        </p:nvSpPr>
        <p:spPr>
          <a:xfrm>
            <a:off x="7167522" y="4294248"/>
            <a:ext cx="2171620" cy="1015663"/>
          </a:xfrm>
          <a:prstGeom prst="rect">
            <a:avLst/>
          </a:prstGeom>
          <a:solidFill>
            <a:srgbClr val="B54349"/>
          </a:solidFill>
        </p:spPr>
        <p:txBody>
          <a:bodyPr wrap="square" rtlCol="0">
            <a:spAutoFit/>
          </a:bodyPr>
          <a:lstStyle/>
          <a:p>
            <a:r>
              <a:rPr lang="en-GB" sz="2000" b="1" err="1">
                <a:solidFill>
                  <a:schemeClr val="bg1"/>
                </a:solidFill>
              </a:rPr>
              <a:t>Escenario</a:t>
            </a:r>
            <a:r>
              <a:rPr lang="en-GB" sz="2000" b="1">
                <a:solidFill>
                  <a:schemeClr val="bg1"/>
                </a:solidFill>
              </a:rPr>
              <a:t> 3</a:t>
            </a:r>
          </a:p>
          <a:p>
            <a:r>
              <a:rPr lang="en-GB" sz="2000" err="1">
                <a:solidFill>
                  <a:schemeClr val="bg1"/>
                </a:solidFill>
              </a:rPr>
              <a:t>Implementación</a:t>
            </a:r>
            <a:r>
              <a:rPr lang="en-GB" sz="2000">
                <a:solidFill>
                  <a:schemeClr val="bg1"/>
                </a:solidFill>
              </a:rPr>
              <a:t> Total</a:t>
            </a:r>
          </a:p>
        </p:txBody>
      </p:sp>
      <p:sp>
        <p:nvSpPr>
          <p:cNvPr id="23" name="TextBox 22">
            <a:extLst>
              <a:ext uri="{FF2B5EF4-FFF2-40B4-BE49-F238E27FC236}">
                <a16:creationId xmlns:a16="http://schemas.microsoft.com/office/drawing/2014/main" id="{3ACC9518-E912-EBF4-15C8-6131E0567131}"/>
              </a:ext>
            </a:extLst>
          </p:cNvPr>
          <p:cNvSpPr txBox="1"/>
          <p:nvPr/>
        </p:nvSpPr>
        <p:spPr>
          <a:xfrm>
            <a:off x="7167522" y="8564511"/>
            <a:ext cx="2397746" cy="1015663"/>
          </a:xfrm>
          <a:prstGeom prst="rect">
            <a:avLst/>
          </a:prstGeom>
          <a:solidFill>
            <a:srgbClr val="B03C42"/>
          </a:solidFill>
        </p:spPr>
        <p:txBody>
          <a:bodyPr wrap="square" rtlCol="0">
            <a:spAutoFit/>
          </a:bodyPr>
          <a:lstStyle/>
          <a:p>
            <a:r>
              <a:rPr lang="en-GB" sz="2000" b="1" err="1">
                <a:solidFill>
                  <a:schemeClr val="bg1"/>
                </a:solidFill>
              </a:rPr>
              <a:t>Escenario</a:t>
            </a:r>
            <a:r>
              <a:rPr lang="en-GB" sz="2000" b="1">
                <a:solidFill>
                  <a:schemeClr val="bg1"/>
                </a:solidFill>
              </a:rPr>
              <a:t> 3</a:t>
            </a:r>
          </a:p>
          <a:p>
            <a:r>
              <a:rPr lang="en-GB" sz="2000" err="1">
                <a:solidFill>
                  <a:schemeClr val="bg1"/>
                </a:solidFill>
              </a:rPr>
              <a:t>Implementación</a:t>
            </a:r>
            <a:r>
              <a:rPr lang="en-GB" sz="2000">
                <a:solidFill>
                  <a:schemeClr val="bg1"/>
                </a:solidFill>
              </a:rPr>
              <a:t> Total</a:t>
            </a:r>
          </a:p>
        </p:txBody>
      </p:sp>
      <p:sp>
        <p:nvSpPr>
          <p:cNvPr id="24" name="TextBox 23">
            <a:extLst>
              <a:ext uri="{FF2B5EF4-FFF2-40B4-BE49-F238E27FC236}">
                <a16:creationId xmlns:a16="http://schemas.microsoft.com/office/drawing/2014/main" id="{71F86F69-289B-45D4-E053-560A7173ECD4}"/>
              </a:ext>
            </a:extLst>
          </p:cNvPr>
          <p:cNvSpPr txBox="1"/>
          <p:nvPr/>
        </p:nvSpPr>
        <p:spPr>
          <a:xfrm>
            <a:off x="11679422" y="5699564"/>
            <a:ext cx="1389321" cy="400110"/>
          </a:xfrm>
          <a:prstGeom prst="rect">
            <a:avLst/>
          </a:prstGeom>
          <a:solidFill>
            <a:srgbClr val="EBE3E3"/>
          </a:solidFill>
        </p:spPr>
        <p:txBody>
          <a:bodyPr wrap="square" rtlCol="0">
            <a:spAutoFit/>
          </a:bodyPr>
          <a:lstStyle/>
          <a:p>
            <a:r>
              <a:rPr lang="en-GB" sz="2000" b="1" err="1">
                <a:latin typeface="Corbel" panose="020B0503020204020204" pitchFamily="34" charset="0"/>
              </a:rPr>
              <a:t>Indirecto</a:t>
            </a:r>
            <a:endParaRPr lang="en-GB" sz="2000" b="1">
              <a:latin typeface="Corbel" panose="020B0503020204020204" pitchFamily="34" charset="0"/>
            </a:endParaRPr>
          </a:p>
        </p:txBody>
      </p:sp>
      <p:sp>
        <p:nvSpPr>
          <p:cNvPr id="25" name="TextBox 24">
            <a:extLst>
              <a:ext uri="{FF2B5EF4-FFF2-40B4-BE49-F238E27FC236}">
                <a16:creationId xmlns:a16="http://schemas.microsoft.com/office/drawing/2014/main" id="{C471EA1D-2CCC-9F80-CDBE-68B506A4E4FB}"/>
              </a:ext>
            </a:extLst>
          </p:cNvPr>
          <p:cNvSpPr txBox="1"/>
          <p:nvPr/>
        </p:nvSpPr>
        <p:spPr>
          <a:xfrm>
            <a:off x="13521070" y="5699564"/>
            <a:ext cx="1389321" cy="400110"/>
          </a:xfrm>
          <a:prstGeom prst="rect">
            <a:avLst/>
          </a:prstGeom>
          <a:solidFill>
            <a:srgbClr val="EBE3E3"/>
          </a:solidFill>
        </p:spPr>
        <p:txBody>
          <a:bodyPr wrap="square" rtlCol="0">
            <a:spAutoFit/>
          </a:bodyPr>
          <a:lstStyle/>
          <a:p>
            <a:r>
              <a:rPr lang="en-GB" sz="2000" b="1" err="1">
                <a:latin typeface="Corbel" panose="020B0503020204020204" pitchFamily="34" charset="0"/>
              </a:rPr>
              <a:t>Inducido</a:t>
            </a:r>
            <a:endParaRPr lang="en-GB" sz="2000" b="1">
              <a:latin typeface="Corbel" panose="020B0503020204020204" pitchFamily="34" charset="0"/>
            </a:endParaRPr>
          </a:p>
        </p:txBody>
      </p:sp>
      <p:sp>
        <p:nvSpPr>
          <p:cNvPr id="26" name="TextBox 25">
            <a:extLst>
              <a:ext uri="{FF2B5EF4-FFF2-40B4-BE49-F238E27FC236}">
                <a16:creationId xmlns:a16="http://schemas.microsoft.com/office/drawing/2014/main" id="{C0539E11-90F0-B623-4638-2DDDC18112DB}"/>
              </a:ext>
            </a:extLst>
          </p:cNvPr>
          <p:cNvSpPr txBox="1"/>
          <p:nvPr/>
        </p:nvSpPr>
        <p:spPr>
          <a:xfrm>
            <a:off x="15853144" y="5699564"/>
            <a:ext cx="1389321" cy="400110"/>
          </a:xfrm>
          <a:prstGeom prst="rect">
            <a:avLst/>
          </a:prstGeom>
          <a:solidFill>
            <a:srgbClr val="EBE3E3"/>
          </a:solidFill>
        </p:spPr>
        <p:txBody>
          <a:bodyPr wrap="square" rtlCol="0">
            <a:spAutoFit/>
          </a:bodyPr>
          <a:lstStyle/>
          <a:p>
            <a:r>
              <a:rPr lang="en-GB" sz="2000" b="1">
                <a:latin typeface="Corbel" panose="020B0503020204020204" pitchFamily="34" charset="0"/>
              </a:rPr>
              <a:t>Total</a:t>
            </a:r>
          </a:p>
        </p:txBody>
      </p:sp>
    </p:spTree>
    <p:extLst>
      <p:ext uri="{BB962C8B-B14F-4D97-AF65-F5344CB8AC3E}">
        <p14:creationId xmlns:p14="http://schemas.microsoft.com/office/powerpoint/2010/main" val="382413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FC492AFC-54EC-53C3-B15F-257904EC558B}"/>
              </a:ext>
            </a:extLst>
          </p:cNvPr>
          <p:cNvSpPr/>
          <p:nvPr/>
        </p:nvSpPr>
        <p:spPr>
          <a:xfrm flipH="1">
            <a:off x="0" y="240061"/>
            <a:ext cx="18288000" cy="10287000"/>
          </a:xfrm>
          <a:prstGeom prst="rtTriangle">
            <a:avLst/>
          </a:prstGeom>
          <a:solidFill>
            <a:srgbClr val="470103">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extBox 3"/>
          <p:cNvSpPr txBox="1"/>
          <p:nvPr/>
        </p:nvSpPr>
        <p:spPr>
          <a:xfrm>
            <a:off x="742950" y="287777"/>
            <a:ext cx="12916061" cy="943335"/>
          </a:xfrm>
          <a:prstGeom prst="rect">
            <a:avLst/>
          </a:prstGeom>
        </p:spPr>
        <p:txBody>
          <a:bodyPr wrap="square" lIns="0" tIns="0" rIns="0" bIns="0" rtlCol="0" anchor="t">
            <a:spAutoFit/>
          </a:bodyPr>
          <a:lstStyle/>
          <a:p>
            <a:pPr>
              <a:lnSpc>
                <a:spcPts val="8399"/>
              </a:lnSpc>
            </a:pPr>
            <a:r>
              <a:rPr lang="es-ES_tradnl" sz="4000" b="1">
                <a:solidFill>
                  <a:srgbClr val="000000"/>
                </a:solidFill>
                <a:latin typeface="Corbel" panose="020B0503020204020204" pitchFamily="34" charset="0"/>
              </a:rPr>
              <a:t>Impacto Económico de un Incentivo en México</a:t>
            </a:r>
          </a:p>
        </p:txBody>
      </p:sp>
      <p:sp>
        <p:nvSpPr>
          <p:cNvPr id="12" name="AutoShape 3">
            <a:extLst>
              <a:ext uri="{FF2B5EF4-FFF2-40B4-BE49-F238E27FC236}">
                <a16:creationId xmlns:a16="http://schemas.microsoft.com/office/drawing/2014/main" id="{1DAD939E-7B25-CC39-0958-A59F4171F8DF}"/>
              </a:ext>
            </a:extLst>
          </p:cNvPr>
          <p:cNvSpPr/>
          <p:nvPr/>
        </p:nvSpPr>
        <p:spPr>
          <a:xfrm rot="-6548">
            <a:off x="723936" y="1380679"/>
            <a:ext cx="10476000" cy="9114"/>
          </a:xfrm>
          <a:prstGeom prst="line">
            <a:avLst/>
          </a:prstGeom>
          <a:ln w="57150" cap="flat">
            <a:solidFill>
              <a:srgbClr val="9C040C"/>
            </a:solidFill>
            <a:prstDash val="solid"/>
            <a:headEnd type="none" w="sm" len="sm"/>
            <a:tailEnd type="none" w="sm" len="sm"/>
          </a:ln>
        </p:spPr>
      </p:sp>
      <p:sp>
        <p:nvSpPr>
          <p:cNvPr id="2" name="TextBox 1">
            <a:extLst>
              <a:ext uri="{FF2B5EF4-FFF2-40B4-BE49-F238E27FC236}">
                <a16:creationId xmlns:a16="http://schemas.microsoft.com/office/drawing/2014/main" id="{8F9780C3-5295-F285-18FF-89C06B754A1E}"/>
              </a:ext>
            </a:extLst>
          </p:cNvPr>
          <p:cNvSpPr txBox="1"/>
          <p:nvPr/>
        </p:nvSpPr>
        <p:spPr>
          <a:xfrm>
            <a:off x="742950" y="1789050"/>
            <a:ext cx="16459164" cy="4308872"/>
          </a:xfrm>
          <a:prstGeom prst="rect">
            <a:avLst/>
          </a:prstGeom>
          <a:noFill/>
        </p:spPr>
        <p:txBody>
          <a:bodyPr wrap="square" rtlCol="0">
            <a:spAutoFit/>
          </a:bodyPr>
          <a:lstStyle/>
          <a:p>
            <a:r>
              <a:rPr kumimoji="0" lang="es-ES" altLang="en-US" sz="2400" b="0" i="0" u="none" strike="noStrike" cap="none" normalizeH="0" baseline="0">
                <a:ln>
                  <a:noFill/>
                </a:ln>
                <a:solidFill>
                  <a:srgbClr val="202124"/>
                </a:solidFill>
                <a:effectLst/>
                <a:latin typeface="inherit"/>
              </a:rPr>
              <a:t>El modelo de impacto económico impulsado por el gasto de producción </a:t>
            </a:r>
            <a:r>
              <a:rPr lang="es-ES" altLang="en-US" sz="2400">
                <a:solidFill>
                  <a:srgbClr val="202124"/>
                </a:solidFill>
                <a:latin typeface="inherit"/>
              </a:rPr>
              <a:t>utilizado por </a:t>
            </a:r>
            <a:r>
              <a:rPr kumimoji="0" lang="es-ES" altLang="en-US" sz="2400" b="0" i="0" u="none" strike="noStrike" cap="none" normalizeH="0" baseline="0">
                <a:ln>
                  <a:noFill/>
                </a:ln>
                <a:solidFill>
                  <a:srgbClr val="202124"/>
                </a:solidFill>
                <a:effectLst/>
                <a:latin typeface="inherit"/>
              </a:rPr>
              <a:t>SPI indica que un incentivo competitivo a nivel internacional también podría generar </a:t>
            </a:r>
            <a:r>
              <a:rPr kumimoji="0" lang="es-ES" altLang="en-US" sz="2400" b="1" i="0" u="none" strike="noStrike" cap="none" normalizeH="0" baseline="0">
                <a:ln>
                  <a:noFill/>
                </a:ln>
                <a:solidFill>
                  <a:srgbClr val="202124"/>
                </a:solidFill>
                <a:effectLst/>
                <a:latin typeface="inherit"/>
              </a:rPr>
              <a:t>38,180 puestos de trabajo en 2028</a:t>
            </a:r>
            <a:r>
              <a:rPr kumimoji="0" lang="es-ES" altLang="en-US" sz="2400" b="0" i="0" u="none" strike="noStrike" cap="none" normalizeH="0" baseline="0">
                <a:ln>
                  <a:noFill/>
                </a:ln>
                <a:solidFill>
                  <a:srgbClr val="202124"/>
                </a:solidFill>
                <a:effectLst/>
                <a:latin typeface="inherit"/>
              </a:rPr>
              <a:t>, a través de impactos directos, indirectos e inducidos.</a:t>
            </a:r>
            <a:r>
              <a:rPr kumimoji="0" lang="es-ES" altLang="en-US" sz="1400" b="0" i="0" u="none" strike="noStrike" cap="none" normalizeH="0" baseline="0">
                <a:ln>
                  <a:noFill/>
                </a:ln>
                <a:solidFill>
                  <a:schemeClr val="tx1"/>
                </a:solidFill>
                <a:effectLst/>
              </a:rPr>
              <a:t> </a:t>
            </a:r>
            <a:endParaRPr kumimoji="0" lang="es-ES" altLang="en-US" sz="2000" b="0" i="0" u="none" strike="noStrike" cap="none" normalizeH="0" baseline="0">
              <a:ln>
                <a:noFill/>
              </a:ln>
              <a:solidFill>
                <a:schemeClr val="tx1"/>
              </a:solidFill>
              <a:effectLst/>
              <a:latin typeface="Arial" panose="020B0604020202020204" pitchFamily="34" charset="0"/>
            </a:endParaRPr>
          </a:p>
          <a:p>
            <a:endParaRPr lang="en-US" sz="2200">
              <a:solidFill>
                <a:srgbClr val="000000"/>
              </a:solidFill>
              <a:latin typeface="Corbel" panose="020B0503020204020204" pitchFamily="34" charset="0"/>
              <a:cs typeface="Times New Roman" panose="02020603050405020304" pitchFamily="18" charset="0"/>
            </a:endParaRPr>
          </a:p>
          <a:p>
            <a:endParaRPr lang="en-US" sz="2200">
              <a:solidFill>
                <a:srgbClr val="000000"/>
              </a:solidFill>
              <a:latin typeface="Corbel" panose="020B0503020204020204" pitchFamily="34" charset="0"/>
              <a:cs typeface="Times New Roman" panose="02020603050405020304" pitchFamily="18" charset="0"/>
            </a:endParaRPr>
          </a:p>
          <a:p>
            <a:r>
              <a:rPr kumimoji="0" lang="es-ES" altLang="en-US" sz="2400" b="0" i="0" u="none" strike="noStrike" cap="none" normalizeH="0" baseline="0">
                <a:ln>
                  <a:noFill/>
                </a:ln>
                <a:solidFill>
                  <a:srgbClr val="202124"/>
                </a:solidFill>
                <a:effectLst/>
                <a:latin typeface="inherit"/>
              </a:rPr>
              <a:t>Este es un número estimado de puestos de trabajo durante todo el año asociados con la actividad de producción de contenido audiovisual; no incluye otra actividad audiovisual, como </a:t>
            </a:r>
            <a:r>
              <a:rPr lang="es-ES" altLang="en-US" sz="2400">
                <a:solidFill>
                  <a:srgbClr val="202124"/>
                </a:solidFill>
                <a:latin typeface="inherit"/>
              </a:rPr>
              <a:t>exhibición </a:t>
            </a:r>
            <a:r>
              <a:rPr kumimoji="0" lang="es-ES" altLang="en-US" sz="2400" b="0" i="0" u="none" strike="noStrike" cap="none" normalizeH="0" baseline="0">
                <a:ln>
                  <a:noFill/>
                </a:ln>
                <a:solidFill>
                  <a:srgbClr val="202124"/>
                </a:solidFill>
                <a:effectLst/>
                <a:latin typeface="inherit"/>
              </a:rPr>
              <a:t>y actividad de distribución.</a:t>
            </a:r>
            <a:r>
              <a:rPr kumimoji="0" lang="es-ES" altLang="en-US" sz="1400" b="0" i="0" u="none" strike="noStrike" cap="none" normalizeH="0" baseline="0">
                <a:ln>
                  <a:noFill/>
                </a:ln>
                <a:solidFill>
                  <a:schemeClr val="tx1"/>
                </a:solidFill>
                <a:effectLst/>
              </a:rPr>
              <a:t> </a:t>
            </a:r>
            <a:endParaRPr kumimoji="0" lang="es-ES" altLang="en-US" sz="2000" b="0" i="0" u="none" strike="noStrike" cap="none" normalizeH="0" baseline="0">
              <a:ln>
                <a:noFill/>
              </a:ln>
              <a:solidFill>
                <a:schemeClr val="tx1"/>
              </a:solidFill>
              <a:effectLst/>
              <a:latin typeface="Arial" panose="020B0604020202020204" pitchFamily="34" charset="0"/>
            </a:endParaRPr>
          </a:p>
          <a:p>
            <a:endParaRPr lang="en-US" sz="2200">
              <a:solidFill>
                <a:srgbClr val="000000"/>
              </a:solidFill>
              <a:latin typeface="Corbel" panose="020B0503020204020204" pitchFamily="34" charset="0"/>
              <a:cs typeface="Times New Roman" panose="02020603050405020304" pitchFamily="18" charset="0"/>
            </a:endParaRPr>
          </a:p>
          <a:p>
            <a:endParaRPr lang="en-US" sz="2200">
              <a:solidFill>
                <a:srgbClr val="000000"/>
              </a:solidFill>
              <a:latin typeface="Corbel" panose="020B0503020204020204" pitchFamily="34" charset="0"/>
              <a:cs typeface="Times New Roman" panose="02020603050405020304" pitchFamily="18" charset="0"/>
            </a:endParaRPr>
          </a:p>
          <a:p>
            <a:r>
              <a:rPr kumimoji="0" lang="es-ES" altLang="en-US" sz="2400" b="0" i="0" u="none" strike="noStrike" cap="none" normalizeH="0" baseline="0">
                <a:ln>
                  <a:noFill/>
                </a:ln>
                <a:solidFill>
                  <a:srgbClr val="202124"/>
                </a:solidFill>
                <a:effectLst/>
                <a:latin typeface="inherit"/>
              </a:rPr>
              <a:t>Esto es alrededor de un </a:t>
            </a:r>
            <a:r>
              <a:rPr kumimoji="0" lang="es-ES" altLang="en-US" sz="2400" b="1" i="0" u="none" strike="noStrike" cap="none" normalizeH="0" baseline="0">
                <a:ln>
                  <a:noFill/>
                </a:ln>
                <a:solidFill>
                  <a:srgbClr val="202124"/>
                </a:solidFill>
                <a:effectLst/>
                <a:latin typeface="inherit"/>
              </a:rPr>
              <a:t>60 % más alto </a:t>
            </a:r>
            <a:r>
              <a:rPr kumimoji="0" lang="es-ES" altLang="en-US" sz="2400" b="0" i="0" u="none" strike="noStrike" cap="none" normalizeH="0" baseline="0">
                <a:ln>
                  <a:noFill/>
                </a:ln>
                <a:solidFill>
                  <a:srgbClr val="202124"/>
                </a:solidFill>
                <a:effectLst/>
                <a:latin typeface="inherit"/>
              </a:rPr>
              <a:t>que la cantidad de trabajos generados por el escenario No hacer nada.</a:t>
            </a:r>
            <a:r>
              <a:rPr kumimoji="0" lang="es-ES" altLang="en-US" sz="1400" b="0" i="0" u="none" strike="noStrike" cap="none" normalizeH="0" baseline="0">
                <a:ln>
                  <a:noFill/>
                </a:ln>
                <a:solidFill>
                  <a:schemeClr val="tx1"/>
                </a:solidFill>
                <a:effectLst/>
              </a:rPr>
              <a:t> </a:t>
            </a:r>
            <a:endParaRPr kumimoji="0" lang="es-ES" altLang="en-US" sz="2000" b="0" i="0" u="none" strike="noStrike" cap="none" normalizeH="0" baseline="0">
              <a:ln>
                <a:noFill/>
              </a:ln>
              <a:solidFill>
                <a:schemeClr val="tx1"/>
              </a:solidFill>
              <a:effectLst/>
              <a:latin typeface="Arial" panose="020B0604020202020204" pitchFamily="34" charset="0"/>
            </a:endParaRPr>
          </a:p>
          <a:p>
            <a:endParaRPr lang="en-US" sz="2200">
              <a:solidFill>
                <a:srgbClr val="000000"/>
              </a:solidFill>
              <a:latin typeface="Corbel" panose="020B0503020204020204" pitchFamily="34" charset="0"/>
              <a:cs typeface="Times New Roman" panose="02020603050405020304" pitchFamily="18" charset="0"/>
            </a:endParaRPr>
          </a:p>
          <a:p>
            <a:endParaRPr lang="en-GB" sz="2200">
              <a:solidFill>
                <a:srgbClr val="000000"/>
              </a:solidFill>
              <a:latin typeface="Corbel" panose="020B0503020204020204" pitchFamily="34" charset="0"/>
              <a:cs typeface="Times New Roman" panose="02020603050405020304" pitchFamily="18" charset="0"/>
            </a:endParaRPr>
          </a:p>
          <a:p>
            <a:endParaRPr lang="en-GB" sz="2200" b="1">
              <a:latin typeface="Corbel" panose="020B0503020204020204" pitchFamily="34" charset="0"/>
            </a:endParaRPr>
          </a:p>
        </p:txBody>
      </p:sp>
      <p:sp>
        <p:nvSpPr>
          <p:cNvPr id="6" name="TextBox 5">
            <a:extLst>
              <a:ext uri="{FF2B5EF4-FFF2-40B4-BE49-F238E27FC236}">
                <a16:creationId xmlns:a16="http://schemas.microsoft.com/office/drawing/2014/main" id="{3A43722D-3414-BC0D-12FC-45088B374281}"/>
              </a:ext>
            </a:extLst>
          </p:cNvPr>
          <p:cNvSpPr txBox="1"/>
          <p:nvPr/>
        </p:nvSpPr>
        <p:spPr>
          <a:xfrm>
            <a:off x="4857161" y="5383561"/>
            <a:ext cx="9900830" cy="492443"/>
          </a:xfrm>
          <a:prstGeom prst="rect">
            <a:avLst/>
          </a:prstGeom>
          <a:noFill/>
        </p:spPr>
        <p:txBody>
          <a:bodyPr wrap="square">
            <a:spAutoFit/>
          </a:bodyPr>
          <a:lstStyle/>
          <a:p>
            <a:r>
              <a:rPr lang="en-GB" sz="2600" b="1" i="1" err="1">
                <a:effectLst/>
                <a:latin typeface="Corbel" panose="020B0503020204020204" pitchFamily="34" charset="0"/>
                <a:ea typeface="Times New Roman" panose="02020603050405020304" pitchFamily="18" charset="0"/>
                <a:cs typeface="Times New Roman" panose="02020603050405020304" pitchFamily="18" charset="0"/>
              </a:rPr>
              <a:t>Estimado</a:t>
            </a:r>
            <a:r>
              <a:rPr lang="en-GB" sz="2600" b="1" i="1">
                <a:effectLst/>
                <a:latin typeface="Corbel" panose="020B0503020204020204" pitchFamily="34" charset="0"/>
                <a:ea typeface="Times New Roman" panose="02020603050405020304" pitchFamily="18" charset="0"/>
                <a:cs typeface="Times New Roman" panose="02020603050405020304" pitchFamily="18" charset="0"/>
              </a:rPr>
              <a:t> de </a:t>
            </a:r>
            <a:r>
              <a:rPr lang="en-GB" sz="2600" b="1" i="1" err="1">
                <a:effectLst/>
                <a:latin typeface="Corbel" panose="020B0503020204020204" pitchFamily="34" charset="0"/>
                <a:ea typeface="Times New Roman" panose="02020603050405020304" pitchFamily="18" charset="0"/>
                <a:cs typeface="Times New Roman" panose="02020603050405020304" pitchFamily="18" charset="0"/>
              </a:rPr>
              <a:t>impacto</a:t>
            </a:r>
            <a:r>
              <a:rPr lang="en-GB" sz="2600" b="1" i="1">
                <a:effectLst/>
                <a:latin typeface="Corbel" panose="020B0503020204020204" pitchFamily="34" charset="0"/>
                <a:ea typeface="Times New Roman" panose="02020603050405020304" pitchFamily="18" charset="0"/>
                <a:cs typeface="Times New Roman" panose="02020603050405020304" pitchFamily="18" charset="0"/>
              </a:rPr>
              <a:t> </a:t>
            </a:r>
            <a:r>
              <a:rPr lang="en-GB" sz="2600" b="1" i="1" err="1">
                <a:effectLst/>
                <a:latin typeface="Corbel" panose="020B0503020204020204" pitchFamily="34" charset="0"/>
                <a:ea typeface="Times New Roman" panose="02020603050405020304" pitchFamily="18" charset="0"/>
                <a:cs typeface="Times New Roman" panose="02020603050405020304" pitchFamily="18" charset="0"/>
              </a:rPr>
              <a:t>en</a:t>
            </a:r>
            <a:r>
              <a:rPr lang="en-GB" sz="2600" b="1" i="1">
                <a:effectLst/>
                <a:latin typeface="Corbel" panose="020B0503020204020204" pitchFamily="34" charset="0"/>
                <a:ea typeface="Times New Roman" panose="02020603050405020304" pitchFamily="18" charset="0"/>
                <a:cs typeface="Times New Roman" panose="02020603050405020304" pitchFamily="18" charset="0"/>
              </a:rPr>
              <a:t> </a:t>
            </a:r>
            <a:r>
              <a:rPr lang="en-GB" sz="2600" b="1" i="1" err="1">
                <a:effectLst/>
                <a:latin typeface="Corbel" panose="020B0503020204020204" pitchFamily="34" charset="0"/>
                <a:ea typeface="Times New Roman" panose="02020603050405020304" pitchFamily="18" charset="0"/>
                <a:cs typeface="Times New Roman" panose="02020603050405020304" pitchFamily="18" charset="0"/>
              </a:rPr>
              <a:t>puestos</a:t>
            </a:r>
            <a:r>
              <a:rPr lang="en-GB" sz="2600" b="1" i="1">
                <a:effectLst/>
                <a:latin typeface="Corbel" panose="020B0503020204020204" pitchFamily="34" charset="0"/>
                <a:ea typeface="Times New Roman" panose="02020603050405020304" pitchFamily="18" charset="0"/>
                <a:cs typeface="Times New Roman" panose="02020603050405020304" pitchFamily="18" charset="0"/>
              </a:rPr>
              <a:t> de </a:t>
            </a:r>
            <a:r>
              <a:rPr lang="en-GB" sz="2600" b="1" i="1" err="1">
                <a:effectLst/>
                <a:latin typeface="Corbel" panose="020B0503020204020204" pitchFamily="34" charset="0"/>
                <a:ea typeface="Times New Roman" panose="02020603050405020304" pitchFamily="18" charset="0"/>
                <a:cs typeface="Times New Roman" panose="02020603050405020304" pitchFamily="18" charset="0"/>
              </a:rPr>
              <a:t>trabajo</a:t>
            </a:r>
            <a:r>
              <a:rPr lang="en-GB" sz="2600" b="1" i="1">
                <a:effectLst/>
                <a:latin typeface="Corbel" panose="020B0503020204020204" pitchFamily="34" charset="0"/>
                <a:ea typeface="Times New Roman" panose="02020603050405020304" pitchFamily="18" charset="0"/>
                <a:cs typeface="Times New Roman" panose="02020603050405020304" pitchFamily="18" charset="0"/>
              </a:rPr>
              <a:t> </a:t>
            </a:r>
            <a:r>
              <a:rPr lang="en-GB" sz="2600" b="1" i="1" err="1">
                <a:effectLst/>
                <a:latin typeface="Corbel" panose="020B0503020204020204" pitchFamily="34" charset="0"/>
                <a:ea typeface="Times New Roman" panose="02020603050405020304" pitchFamily="18" charset="0"/>
                <a:cs typeface="Times New Roman" panose="02020603050405020304" pitchFamily="18" charset="0"/>
              </a:rPr>
              <a:t>en</a:t>
            </a:r>
            <a:r>
              <a:rPr lang="en-GB" sz="2600" b="1" i="1">
                <a:effectLst/>
                <a:latin typeface="Corbel" panose="020B0503020204020204" pitchFamily="34" charset="0"/>
                <a:ea typeface="Times New Roman" panose="02020603050405020304" pitchFamily="18" charset="0"/>
                <a:cs typeface="Times New Roman" panose="02020603050405020304" pitchFamily="18" charset="0"/>
              </a:rPr>
              <a:t> </a:t>
            </a:r>
            <a:r>
              <a:rPr lang="en-GB" sz="2600" b="1" i="1" err="1">
                <a:effectLst/>
                <a:latin typeface="Corbel" panose="020B0503020204020204" pitchFamily="34" charset="0"/>
                <a:ea typeface="Times New Roman" panose="02020603050405020304" pitchFamily="18" charset="0"/>
                <a:cs typeface="Times New Roman" panose="02020603050405020304" pitchFamily="18" charset="0"/>
              </a:rPr>
              <a:t>cada</a:t>
            </a:r>
            <a:r>
              <a:rPr lang="en-GB" sz="2600" b="1" i="1">
                <a:effectLst/>
                <a:latin typeface="Corbel" panose="020B0503020204020204" pitchFamily="34" charset="0"/>
                <a:ea typeface="Times New Roman" panose="02020603050405020304" pitchFamily="18" charset="0"/>
                <a:cs typeface="Times New Roman" panose="02020603050405020304" pitchFamily="18" charset="0"/>
              </a:rPr>
              <a:t> scenario </a:t>
            </a:r>
            <a:r>
              <a:rPr lang="en-GB" sz="2600" b="1" i="1" err="1">
                <a:effectLst/>
                <a:latin typeface="Corbel" panose="020B0503020204020204" pitchFamily="34" charset="0"/>
                <a:ea typeface="Times New Roman" panose="02020603050405020304" pitchFamily="18" charset="0"/>
                <a:cs typeface="Times New Roman" panose="02020603050405020304" pitchFamily="18" charset="0"/>
              </a:rPr>
              <a:t>en</a:t>
            </a:r>
            <a:r>
              <a:rPr lang="en-GB" sz="2600" b="1" i="1">
                <a:effectLst/>
                <a:latin typeface="Corbel" panose="020B0503020204020204" pitchFamily="34" charset="0"/>
                <a:ea typeface="Times New Roman" panose="02020603050405020304" pitchFamily="18" charset="0"/>
                <a:cs typeface="Times New Roman" panose="02020603050405020304" pitchFamily="18" charset="0"/>
              </a:rPr>
              <a:t> 2028</a:t>
            </a:r>
            <a:r>
              <a:rPr lang="en-GB" sz="2600" b="1" i="1">
                <a:effectLst/>
                <a:latin typeface="Corbel" panose="020B0503020204020204" pitchFamily="34" charset="0"/>
              </a:rPr>
              <a:t> </a:t>
            </a:r>
            <a:endParaRPr lang="en-GB" sz="2600" b="1" i="1">
              <a:latin typeface="Corbel" panose="020B0503020204020204" pitchFamily="34" charset="0"/>
            </a:endParaRPr>
          </a:p>
        </p:txBody>
      </p:sp>
      <p:pic>
        <p:nvPicPr>
          <p:cNvPr id="8" name="Picture 7" descr="Application&#10;&#10;Description automatically generated with medium confidence">
            <a:extLst>
              <a:ext uri="{FF2B5EF4-FFF2-40B4-BE49-F238E27FC236}">
                <a16:creationId xmlns:a16="http://schemas.microsoft.com/office/drawing/2014/main" id="{6B71C34A-15E9-0F0F-7E6D-BF278459A268}"/>
              </a:ext>
            </a:extLst>
          </p:cNvPr>
          <p:cNvPicPr>
            <a:picLocks noChangeAspect="1"/>
          </p:cNvPicPr>
          <p:nvPr/>
        </p:nvPicPr>
        <p:blipFill rotWithShape="1">
          <a:blip r:embed="rId3"/>
          <a:srcRect l="2660" t="5449" r="3520" b="83843"/>
          <a:stretch/>
        </p:blipFill>
        <p:spPr bwMode="auto">
          <a:xfrm>
            <a:off x="1504950" y="6234507"/>
            <a:ext cx="14844522" cy="239743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008FDDC2-B466-0AB3-43BC-44738F4EDEB4}"/>
              </a:ext>
            </a:extLst>
          </p:cNvPr>
          <p:cNvSpPr txBox="1"/>
          <p:nvPr/>
        </p:nvSpPr>
        <p:spPr>
          <a:xfrm>
            <a:off x="2176272" y="7497189"/>
            <a:ext cx="1316736" cy="461665"/>
          </a:xfrm>
          <a:prstGeom prst="rect">
            <a:avLst/>
          </a:prstGeom>
          <a:solidFill>
            <a:srgbClr val="A6A6A6"/>
          </a:solidFill>
        </p:spPr>
        <p:txBody>
          <a:bodyPr wrap="square" rtlCol="0">
            <a:spAutoFit/>
          </a:bodyPr>
          <a:lstStyle/>
          <a:p>
            <a:r>
              <a:rPr lang="en-GB" sz="2400" err="1">
                <a:solidFill>
                  <a:schemeClr val="bg1"/>
                </a:solidFill>
                <a:latin typeface="Corbel" panose="020B0503020204020204" pitchFamily="34" charset="0"/>
              </a:rPr>
              <a:t>Empleos</a:t>
            </a:r>
            <a:endParaRPr lang="en-GB" sz="2400">
              <a:solidFill>
                <a:schemeClr val="bg1"/>
              </a:solidFill>
              <a:latin typeface="Corbel" panose="020B0503020204020204" pitchFamily="34" charset="0"/>
            </a:endParaRPr>
          </a:p>
        </p:txBody>
      </p:sp>
      <p:sp>
        <p:nvSpPr>
          <p:cNvPr id="9" name="TextBox 8">
            <a:extLst>
              <a:ext uri="{FF2B5EF4-FFF2-40B4-BE49-F238E27FC236}">
                <a16:creationId xmlns:a16="http://schemas.microsoft.com/office/drawing/2014/main" id="{0AC48409-F368-D743-511E-2EF56616A8E5}"/>
              </a:ext>
            </a:extLst>
          </p:cNvPr>
          <p:cNvSpPr txBox="1"/>
          <p:nvPr/>
        </p:nvSpPr>
        <p:spPr>
          <a:xfrm>
            <a:off x="7010400" y="7497188"/>
            <a:ext cx="1316736" cy="461665"/>
          </a:xfrm>
          <a:prstGeom prst="rect">
            <a:avLst/>
          </a:prstGeom>
          <a:solidFill>
            <a:srgbClr val="314D5C"/>
          </a:solidFill>
        </p:spPr>
        <p:txBody>
          <a:bodyPr wrap="square" rtlCol="0">
            <a:spAutoFit/>
          </a:bodyPr>
          <a:lstStyle/>
          <a:p>
            <a:r>
              <a:rPr lang="en-GB" sz="2400" err="1">
                <a:solidFill>
                  <a:schemeClr val="bg1"/>
                </a:solidFill>
                <a:latin typeface="Corbel" panose="020B0503020204020204" pitchFamily="34" charset="0"/>
              </a:rPr>
              <a:t>Empleos</a:t>
            </a:r>
            <a:endParaRPr lang="en-GB" sz="2400">
              <a:solidFill>
                <a:schemeClr val="bg1"/>
              </a:solidFill>
              <a:latin typeface="Corbel" panose="020B0503020204020204" pitchFamily="34" charset="0"/>
            </a:endParaRPr>
          </a:p>
        </p:txBody>
      </p:sp>
      <p:sp>
        <p:nvSpPr>
          <p:cNvPr id="10" name="TextBox 9">
            <a:extLst>
              <a:ext uri="{FF2B5EF4-FFF2-40B4-BE49-F238E27FC236}">
                <a16:creationId xmlns:a16="http://schemas.microsoft.com/office/drawing/2014/main" id="{539A36EA-8773-C640-5306-068A37DFA750}"/>
              </a:ext>
            </a:extLst>
          </p:cNvPr>
          <p:cNvSpPr txBox="1"/>
          <p:nvPr/>
        </p:nvSpPr>
        <p:spPr>
          <a:xfrm>
            <a:off x="11844528" y="7497187"/>
            <a:ext cx="1316736" cy="461665"/>
          </a:xfrm>
          <a:prstGeom prst="rect">
            <a:avLst/>
          </a:prstGeom>
          <a:solidFill>
            <a:srgbClr val="9C040C"/>
          </a:solidFill>
        </p:spPr>
        <p:txBody>
          <a:bodyPr wrap="square" rtlCol="0">
            <a:spAutoFit/>
          </a:bodyPr>
          <a:lstStyle/>
          <a:p>
            <a:r>
              <a:rPr lang="en-GB" sz="2400" err="1">
                <a:solidFill>
                  <a:schemeClr val="bg1"/>
                </a:solidFill>
                <a:latin typeface="Corbel" panose="020B0503020204020204" pitchFamily="34" charset="0"/>
              </a:rPr>
              <a:t>Empleos</a:t>
            </a:r>
            <a:endParaRPr lang="en-GB" sz="2400">
              <a:solidFill>
                <a:schemeClr val="bg1"/>
              </a:solidFill>
              <a:latin typeface="Corbel" panose="020B0503020204020204" pitchFamily="34" charset="0"/>
            </a:endParaRPr>
          </a:p>
        </p:txBody>
      </p:sp>
      <p:sp>
        <p:nvSpPr>
          <p:cNvPr id="11" name="TextBox 10">
            <a:extLst>
              <a:ext uri="{FF2B5EF4-FFF2-40B4-BE49-F238E27FC236}">
                <a16:creationId xmlns:a16="http://schemas.microsoft.com/office/drawing/2014/main" id="{FA31DFFC-294C-0D39-4954-B88EF00B4517}"/>
              </a:ext>
            </a:extLst>
          </p:cNvPr>
          <p:cNvSpPr txBox="1"/>
          <p:nvPr/>
        </p:nvSpPr>
        <p:spPr>
          <a:xfrm>
            <a:off x="4164330" y="7120576"/>
            <a:ext cx="1316736" cy="461665"/>
          </a:xfrm>
          <a:prstGeom prst="rect">
            <a:avLst/>
          </a:prstGeom>
          <a:solidFill>
            <a:srgbClr val="B0B0B0"/>
          </a:solidFill>
        </p:spPr>
        <p:txBody>
          <a:bodyPr wrap="square" rtlCol="0">
            <a:spAutoFit/>
          </a:bodyPr>
          <a:lstStyle/>
          <a:p>
            <a:r>
              <a:rPr lang="en-GB" sz="2400" err="1">
                <a:solidFill>
                  <a:schemeClr val="bg1"/>
                </a:solidFill>
                <a:latin typeface="Corbel" panose="020B0503020204020204" pitchFamily="34" charset="0"/>
              </a:rPr>
              <a:t>Indirecto</a:t>
            </a:r>
            <a:endParaRPr lang="en-GB" sz="2400">
              <a:solidFill>
                <a:schemeClr val="bg1"/>
              </a:solidFill>
              <a:latin typeface="Corbel" panose="020B0503020204020204" pitchFamily="34" charset="0"/>
            </a:endParaRPr>
          </a:p>
        </p:txBody>
      </p:sp>
      <p:sp>
        <p:nvSpPr>
          <p:cNvPr id="13" name="TextBox 12">
            <a:extLst>
              <a:ext uri="{FF2B5EF4-FFF2-40B4-BE49-F238E27FC236}">
                <a16:creationId xmlns:a16="http://schemas.microsoft.com/office/drawing/2014/main" id="{A8682774-0D5D-D508-6572-460D069566F8}"/>
              </a:ext>
            </a:extLst>
          </p:cNvPr>
          <p:cNvSpPr txBox="1"/>
          <p:nvPr/>
        </p:nvSpPr>
        <p:spPr>
          <a:xfrm>
            <a:off x="4232148" y="6522327"/>
            <a:ext cx="1316736" cy="461665"/>
          </a:xfrm>
          <a:prstGeom prst="rect">
            <a:avLst/>
          </a:prstGeom>
          <a:solidFill>
            <a:srgbClr val="B0B0B0"/>
          </a:solidFill>
        </p:spPr>
        <p:txBody>
          <a:bodyPr wrap="square" rtlCol="0">
            <a:spAutoFit/>
          </a:bodyPr>
          <a:lstStyle/>
          <a:p>
            <a:r>
              <a:rPr lang="en-GB" sz="2400" err="1">
                <a:solidFill>
                  <a:schemeClr val="bg1"/>
                </a:solidFill>
                <a:latin typeface="Corbel" panose="020B0503020204020204" pitchFamily="34" charset="0"/>
              </a:rPr>
              <a:t>Directo</a:t>
            </a:r>
            <a:endParaRPr lang="en-GB" sz="2400">
              <a:solidFill>
                <a:schemeClr val="bg1"/>
              </a:solidFill>
              <a:latin typeface="Corbel" panose="020B0503020204020204" pitchFamily="34" charset="0"/>
            </a:endParaRPr>
          </a:p>
        </p:txBody>
      </p:sp>
      <p:sp>
        <p:nvSpPr>
          <p:cNvPr id="14" name="TextBox 13">
            <a:extLst>
              <a:ext uri="{FF2B5EF4-FFF2-40B4-BE49-F238E27FC236}">
                <a16:creationId xmlns:a16="http://schemas.microsoft.com/office/drawing/2014/main" id="{31AFD147-7977-251E-0A07-BD7B9D0088BC}"/>
              </a:ext>
            </a:extLst>
          </p:cNvPr>
          <p:cNvSpPr txBox="1"/>
          <p:nvPr/>
        </p:nvSpPr>
        <p:spPr>
          <a:xfrm>
            <a:off x="3934968" y="7940224"/>
            <a:ext cx="1316736" cy="461665"/>
          </a:xfrm>
          <a:prstGeom prst="rect">
            <a:avLst/>
          </a:prstGeom>
          <a:solidFill>
            <a:srgbClr val="B0B0B0"/>
          </a:solidFill>
        </p:spPr>
        <p:txBody>
          <a:bodyPr wrap="square" rtlCol="0">
            <a:spAutoFit/>
          </a:bodyPr>
          <a:lstStyle/>
          <a:p>
            <a:r>
              <a:rPr lang="en-GB" sz="2400" err="1">
                <a:solidFill>
                  <a:schemeClr val="bg1"/>
                </a:solidFill>
                <a:latin typeface="Corbel" panose="020B0503020204020204" pitchFamily="34" charset="0"/>
              </a:rPr>
              <a:t>Inducido</a:t>
            </a:r>
            <a:endParaRPr lang="en-GB" sz="2400">
              <a:solidFill>
                <a:schemeClr val="bg1"/>
              </a:solidFill>
              <a:latin typeface="Corbel" panose="020B0503020204020204" pitchFamily="34" charset="0"/>
            </a:endParaRPr>
          </a:p>
        </p:txBody>
      </p:sp>
      <p:sp>
        <p:nvSpPr>
          <p:cNvPr id="15" name="TextBox 14">
            <a:extLst>
              <a:ext uri="{FF2B5EF4-FFF2-40B4-BE49-F238E27FC236}">
                <a16:creationId xmlns:a16="http://schemas.microsoft.com/office/drawing/2014/main" id="{C57E3ED2-389C-4BDF-215C-2DEE2BD6740D}"/>
              </a:ext>
            </a:extLst>
          </p:cNvPr>
          <p:cNvSpPr txBox="1"/>
          <p:nvPr/>
        </p:nvSpPr>
        <p:spPr>
          <a:xfrm>
            <a:off x="8972532" y="6577670"/>
            <a:ext cx="1316736" cy="461665"/>
          </a:xfrm>
          <a:prstGeom prst="rect">
            <a:avLst/>
          </a:prstGeom>
          <a:solidFill>
            <a:srgbClr val="485F6C"/>
          </a:solidFill>
        </p:spPr>
        <p:txBody>
          <a:bodyPr wrap="square" rtlCol="0">
            <a:spAutoFit/>
          </a:bodyPr>
          <a:lstStyle/>
          <a:p>
            <a:r>
              <a:rPr lang="en-GB" sz="2400" err="1">
                <a:solidFill>
                  <a:schemeClr val="bg1"/>
                </a:solidFill>
                <a:latin typeface="Corbel" panose="020B0503020204020204" pitchFamily="34" charset="0"/>
              </a:rPr>
              <a:t>Directo</a:t>
            </a:r>
            <a:endParaRPr lang="en-GB" sz="2400">
              <a:solidFill>
                <a:schemeClr val="bg1"/>
              </a:solidFill>
              <a:latin typeface="Corbel" panose="020B0503020204020204" pitchFamily="34" charset="0"/>
            </a:endParaRPr>
          </a:p>
        </p:txBody>
      </p:sp>
      <p:sp>
        <p:nvSpPr>
          <p:cNvPr id="16" name="TextBox 15">
            <a:extLst>
              <a:ext uri="{FF2B5EF4-FFF2-40B4-BE49-F238E27FC236}">
                <a16:creationId xmlns:a16="http://schemas.microsoft.com/office/drawing/2014/main" id="{C4335B8B-E76F-B139-5419-59630C002059}"/>
              </a:ext>
            </a:extLst>
          </p:cNvPr>
          <p:cNvSpPr txBox="1"/>
          <p:nvPr/>
        </p:nvSpPr>
        <p:spPr>
          <a:xfrm>
            <a:off x="8855202" y="7222433"/>
            <a:ext cx="1316736" cy="461665"/>
          </a:xfrm>
          <a:prstGeom prst="rect">
            <a:avLst/>
          </a:prstGeom>
          <a:solidFill>
            <a:srgbClr val="485F6C"/>
          </a:solidFill>
        </p:spPr>
        <p:txBody>
          <a:bodyPr wrap="square" rtlCol="0">
            <a:spAutoFit/>
          </a:bodyPr>
          <a:lstStyle/>
          <a:p>
            <a:r>
              <a:rPr lang="en-GB" sz="2400" err="1">
                <a:solidFill>
                  <a:schemeClr val="bg1"/>
                </a:solidFill>
                <a:latin typeface="Corbel" panose="020B0503020204020204" pitchFamily="34" charset="0"/>
              </a:rPr>
              <a:t>Indirecto</a:t>
            </a:r>
            <a:endParaRPr lang="en-GB" sz="2400">
              <a:solidFill>
                <a:schemeClr val="bg1"/>
              </a:solidFill>
              <a:latin typeface="Corbel" panose="020B0503020204020204" pitchFamily="34" charset="0"/>
            </a:endParaRPr>
          </a:p>
        </p:txBody>
      </p:sp>
      <p:sp>
        <p:nvSpPr>
          <p:cNvPr id="17" name="TextBox 16">
            <a:extLst>
              <a:ext uri="{FF2B5EF4-FFF2-40B4-BE49-F238E27FC236}">
                <a16:creationId xmlns:a16="http://schemas.microsoft.com/office/drawing/2014/main" id="{00AE59AB-A793-5FF3-5D9A-38D188FB4594}"/>
              </a:ext>
            </a:extLst>
          </p:cNvPr>
          <p:cNvSpPr txBox="1"/>
          <p:nvPr/>
        </p:nvSpPr>
        <p:spPr>
          <a:xfrm>
            <a:off x="8679906" y="7899604"/>
            <a:ext cx="1316736" cy="461665"/>
          </a:xfrm>
          <a:prstGeom prst="rect">
            <a:avLst/>
          </a:prstGeom>
          <a:solidFill>
            <a:srgbClr val="485F6C"/>
          </a:solidFill>
        </p:spPr>
        <p:txBody>
          <a:bodyPr wrap="square" rtlCol="0">
            <a:spAutoFit/>
          </a:bodyPr>
          <a:lstStyle/>
          <a:p>
            <a:r>
              <a:rPr lang="en-GB" sz="2400" err="1">
                <a:solidFill>
                  <a:schemeClr val="bg1"/>
                </a:solidFill>
                <a:latin typeface="Corbel" panose="020B0503020204020204" pitchFamily="34" charset="0"/>
              </a:rPr>
              <a:t>Inducido</a:t>
            </a:r>
            <a:endParaRPr lang="en-GB" sz="2400">
              <a:solidFill>
                <a:schemeClr val="bg1"/>
              </a:solidFill>
              <a:latin typeface="Corbel" panose="020B0503020204020204" pitchFamily="34" charset="0"/>
            </a:endParaRPr>
          </a:p>
        </p:txBody>
      </p:sp>
      <p:sp>
        <p:nvSpPr>
          <p:cNvPr id="18" name="TextBox 17">
            <a:extLst>
              <a:ext uri="{FF2B5EF4-FFF2-40B4-BE49-F238E27FC236}">
                <a16:creationId xmlns:a16="http://schemas.microsoft.com/office/drawing/2014/main" id="{A8F27FA9-3E7D-ED1A-0F14-58C532FF861E}"/>
              </a:ext>
            </a:extLst>
          </p:cNvPr>
          <p:cNvSpPr txBox="1"/>
          <p:nvPr/>
        </p:nvSpPr>
        <p:spPr>
          <a:xfrm>
            <a:off x="13861524" y="6522327"/>
            <a:ext cx="1316736" cy="461665"/>
          </a:xfrm>
          <a:prstGeom prst="rect">
            <a:avLst/>
          </a:prstGeom>
          <a:solidFill>
            <a:srgbClr val="A51F26"/>
          </a:solidFill>
        </p:spPr>
        <p:txBody>
          <a:bodyPr wrap="square" rtlCol="0">
            <a:spAutoFit/>
          </a:bodyPr>
          <a:lstStyle/>
          <a:p>
            <a:r>
              <a:rPr lang="en-GB" sz="2400" err="1">
                <a:solidFill>
                  <a:schemeClr val="bg1"/>
                </a:solidFill>
                <a:latin typeface="Corbel" panose="020B0503020204020204" pitchFamily="34" charset="0"/>
              </a:rPr>
              <a:t>Directo</a:t>
            </a:r>
            <a:endParaRPr lang="en-GB" sz="2400">
              <a:solidFill>
                <a:schemeClr val="bg1"/>
              </a:solidFill>
              <a:latin typeface="Corbel" panose="020B0503020204020204" pitchFamily="34" charset="0"/>
            </a:endParaRPr>
          </a:p>
        </p:txBody>
      </p:sp>
      <p:sp>
        <p:nvSpPr>
          <p:cNvPr id="19" name="TextBox 18">
            <a:extLst>
              <a:ext uri="{FF2B5EF4-FFF2-40B4-BE49-F238E27FC236}">
                <a16:creationId xmlns:a16="http://schemas.microsoft.com/office/drawing/2014/main" id="{65AA7283-21ED-0C72-2212-79E69B7D9AC1}"/>
              </a:ext>
            </a:extLst>
          </p:cNvPr>
          <p:cNvSpPr txBox="1"/>
          <p:nvPr/>
        </p:nvSpPr>
        <p:spPr>
          <a:xfrm>
            <a:off x="13692414" y="7222432"/>
            <a:ext cx="1316736" cy="461665"/>
          </a:xfrm>
          <a:prstGeom prst="rect">
            <a:avLst/>
          </a:prstGeom>
          <a:solidFill>
            <a:srgbClr val="A51F26"/>
          </a:solidFill>
        </p:spPr>
        <p:txBody>
          <a:bodyPr wrap="square" rtlCol="0">
            <a:spAutoFit/>
          </a:bodyPr>
          <a:lstStyle/>
          <a:p>
            <a:r>
              <a:rPr lang="en-GB" sz="2400" err="1">
                <a:solidFill>
                  <a:schemeClr val="bg1"/>
                </a:solidFill>
                <a:latin typeface="Corbel" panose="020B0503020204020204" pitchFamily="34" charset="0"/>
              </a:rPr>
              <a:t>Indirecto</a:t>
            </a:r>
            <a:endParaRPr lang="en-GB" sz="2400">
              <a:solidFill>
                <a:schemeClr val="bg1"/>
              </a:solidFill>
              <a:latin typeface="Corbel" panose="020B0503020204020204" pitchFamily="34" charset="0"/>
            </a:endParaRPr>
          </a:p>
        </p:txBody>
      </p:sp>
      <p:sp>
        <p:nvSpPr>
          <p:cNvPr id="20" name="TextBox 19">
            <a:extLst>
              <a:ext uri="{FF2B5EF4-FFF2-40B4-BE49-F238E27FC236}">
                <a16:creationId xmlns:a16="http://schemas.microsoft.com/office/drawing/2014/main" id="{9D8AFD4B-25CE-A7CE-CC11-C745A8AF4779}"/>
              </a:ext>
            </a:extLst>
          </p:cNvPr>
          <p:cNvSpPr txBox="1"/>
          <p:nvPr/>
        </p:nvSpPr>
        <p:spPr>
          <a:xfrm>
            <a:off x="13600974" y="7899604"/>
            <a:ext cx="1316736" cy="461665"/>
          </a:xfrm>
          <a:prstGeom prst="rect">
            <a:avLst/>
          </a:prstGeom>
          <a:solidFill>
            <a:srgbClr val="A51F26"/>
          </a:solidFill>
        </p:spPr>
        <p:txBody>
          <a:bodyPr wrap="square" rtlCol="0">
            <a:spAutoFit/>
          </a:bodyPr>
          <a:lstStyle/>
          <a:p>
            <a:r>
              <a:rPr lang="en-GB" sz="2400" err="1">
                <a:solidFill>
                  <a:schemeClr val="bg1"/>
                </a:solidFill>
                <a:latin typeface="Corbel" panose="020B0503020204020204" pitchFamily="34" charset="0"/>
              </a:rPr>
              <a:t>Inducido</a:t>
            </a:r>
            <a:endParaRPr lang="en-GB" sz="2400">
              <a:solidFill>
                <a:schemeClr val="bg1"/>
              </a:solidFill>
              <a:latin typeface="Corbel" panose="020B0503020204020204" pitchFamily="34" charset="0"/>
            </a:endParaRPr>
          </a:p>
        </p:txBody>
      </p:sp>
      <p:sp>
        <p:nvSpPr>
          <p:cNvPr id="22" name="TextBox 21">
            <a:extLst>
              <a:ext uri="{FF2B5EF4-FFF2-40B4-BE49-F238E27FC236}">
                <a16:creationId xmlns:a16="http://schemas.microsoft.com/office/drawing/2014/main" id="{8B1F854A-5E19-94B2-E739-8992984F3D61}"/>
              </a:ext>
            </a:extLst>
          </p:cNvPr>
          <p:cNvSpPr txBox="1"/>
          <p:nvPr/>
        </p:nvSpPr>
        <p:spPr>
          <a:xfrm>
            <a:off x="1883664" y="8863166"/>
            <a:ext cx="4242816" cy="430887"/>
          </a:xfrm>
          <a:prstGeom prst="rect">
            <a:avLst/>
          </a:prstGeom>
          <a:noFill/>
        </p:spPr>
        <p:txBody>
          <a:bodyPr wrap="square" rtlCol="0">
            <a:spAutoFit/>
          </a:bodyPr>
          <a:lstStyle/>
          <a:p>
            <a:r>
              <a:rPr lang="en-GB" sz="2200" b="1" err="1">
                <a:latin typeface="Corbel" panose="020B0503020204020204" pitchFamily="34" charset="0"/>
              </a:rPr>
              <a:t>Escenario</a:t>
            </a:r>
            <a:r>
              <a:rPr lang="en-GB" sz="2200" b="1">
                <a:latin typeface="Corbel" panose="020B0503020204020204" pitchFamily="34" charset="0"/>
              </a:rPr>
              <a:t> 1 – Sin </a:t>
            </a:r>
            <a:r>
              <a:rPr lang="en-GB" sz="2200" b="1" err="1">
                <a:latin typeface="Corbel" panose="020B0503020204020204" pitchFamily="34" charset="0"/>
              </a:rPr>
              <a:t>Implementación</a:t>
            </a:r>
            <a:endParaRPr lang="en-GB" sz="2200" b="1">
              <a:latin typeface="Corbel" panose="020B0503020204020204" pitchFamily="34" charset="0"/>
            </a:endParaRPr>
          </a:p>
        </p:txBody>
      </p:sp>
      <p:sp>
        <p:nvSpPr>
          <p:cNvPr id="23" name="TextBox 22">
            <a:extLst>
              <a:ext uri="{FF2B5EF4-FFF2-40B4-BE49-F238E27FC236}">
                <a16:creationId xmlns:a16="http://schemas.microsoft.com/office/drawing/2014/main" id="{26317C26-D429-E927-9E7A-25E7694B5476}"/>
              </a:ext>
            </a:extLst>
          </p:cNvPr>
          <p:cNvSpPr txBox="1"/>
          <p:nvPr/>
        </p:nvSpPr>
        <p:spPr>
          <a:xfrm>
            <a:off x="6848856" y="8815035"/>
            <a:ext cx="4242816" cy="769441"/>
          </a:xfrm>
          <a:prstGeom prst="rect">
            <a:avLst/>
          </a:prstGeom>
          <a:noFill/>
        </p:spPr>
        <p:txBody>
          <a:bodyPr wrap="square" rtlCol="0">
            <a:spAutoFit/>
          </a:bodyPr>
          <a:lstStyle/>
          <a:p>
            <a:r>
              <a:rPr lang="en-GB" sz="2200" b="1" err="1">
                <a:latin typeface="Corbel" panose="020B0503020204020204" pitchFamily="34" charset="0"/>
              </a:rPr>
              <a:t>Escenario</a:t>
            </a:r>
            <a:r>
              <a:rPr lang="en-GB" sz="2200" b="1">
                <a:latin typeface="Corbel" panose="020B0503020204020204" pitchFamily="34" charset="0"/>
              </a:rPr>
              <a:t> 2 –</a:t>
            </a:r>
            <a:r>
              <a:rPr lang="en-GB" sz="2200" b="1" err="1">
                <a:latin typeface="Corbel" panose="020B0503020204020204" pitchFamily="34" charset="0"/>
              </a:rPr>
              <a:t>Implementación</a:t>
            </a:r>
            <a:r>
              <a:rPr lang="en-GB" sz="2200" b="1">
                <a:latin typeface="Corbel" panose="020B0503020204020204" pitchFamily="34" charset="0"/>
              </a:rPr>
              <a:t> </a:t>
            </a:r>
            <a:r>
              <a:rPr lang="en-GB" sz="2200" b="1" err="1">
                <a:latin typeface="Corbel" panose="020B0503020204020204" pitchFamily="34" charset="0"/>
              </a:rPr>
              <a:t>Parcial</a:t>
            </a:r>
            <a:endParaRPr lang="en-GB" sz="2200" b="1">
              <a:latin typeface="Corbel" panose="020B0503020204020204" pitchFamily="34" charset="0"/>
            </a:endParaRPr>
          </a:p>
        </p:txBody>
      </p:sp>
      <p:sp>
        <p:nvSpPr>
          <p:cNvPr id="24" name="TextBox 23">
            <a:extLst>
              <a:ext uri="{FF2B5EF4-FFF2-40B4-BE49-F238E27FC236}">
                <a16:creationId xmlns:a16="http://schemas.microsoft.com/office/drawing/2014/main" id="{2525665C-7E47-E02E-C517-023E41F2BB6F}"/>
              </a:ext>
            </a:extLst>
          </p:cNvPr>
          <p:cNvSpPr txBox="1"/>
          <p:nvPr/>
        </p:nvSpPr>
        <p:spPr>
          <a:xfrm>
            <a:off x="11814048" y="8766904"/>
            <a:ext cx="4242816" cy="769441"/>
          </a:xfrm>
          <a:prstGeom prst="rect">
            <a:avLst/>
          </a:prstGeom>
          <a:noFill/>
        </p:spPr>
        <p:txBody>
          <a:bodyPr wrap="square" rtlCol="0">
            <a:spAutoFit/>
          </a:bodyPr>
          <a:lstStyle/>
          <a:p>
            <a:r>
              <a:rPr lang="en-GB" sz="2200" b="1" err="1">
                <a:latin typeface="Corbel" panose="020B0503020204020204" pitchFamily="34" charset="0"/>
              </a:rPr>
              <a:t>Escenario</a:t>
            </a:r>
            <a:r>
              <a:rPr lang="en-GB" sz="2200" b="1">
                <a:latin typeface="Corbel" panose="020B0503020204020204" pitchFamily="34" charset="0"/>
              </a:rPr>
              <a:t> 3 –</a:t>
            </a:r>
            <a:r>
              <a:rPr lang="en-GB" sz="2200" b="1" err="1">
                <a:latin typeface="Corbel" panose="020B0503020204020204" pitchFamily="34" charset="0"/>
              </a:rPr>
              <a:t>Implementación</a:t>
            </a:r>
            <a:r>
              <a:rPr lang="en-GB" sz="2200" b="1">
                <a:latin typeface="Corbel" panose="020B0503020204020204" pitchFamily="34" charset="0"/>
              </a:rPr>
              <a:t> Total</a:t>
            </a:r>
          </a:p>
        </p:txBody>
      </p:sp>
    </p:spTree>
    <p:extLst>
      <p:ext uri="{BB962C8B-B14F-4D97-AF65-F5344CB8AC3E}">
        <p14:creationId xmlns:p14="http://schemas.microsoft.com/office/powerpoint/2010/main" val="2360086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Diagram&#10;&#10;Description automatically generated">
            <a:extLst>
              <a:ext uri="{FF2B5EF4-FFF2-40B4-BE49-F238E27FC236}">
                <a16:creationId xmlns:a16="http://schemas.microsoft.com/office/drawing/2014/main" id="{1A2B136D-A5BF-8E38-B2C9-98DF25E2A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0468" y="1515183"/>
            <a:ext cx="11894996" cy="7285491"/>
          </a:xfrm>
          <a:prstGeom prst="rect">
            <a:avLst/>
          </a:prstGeom>
        </p:spPr>
      </p:pic>
      <p:sp>
        <p:nvSpPr>
          <p:cNvPr id="13" name="Right Triangle 12">
            <a:extLst>
              <a:ext uri="{FF2B5EF4-FFF2-40B4-BE49-F238E27FC236}">
                <a16:creationId xmlns:a16="http://schemas.microsoft.com/office/drawing/2014/main" id="{2C67DFA1-E0E2-B49A-05CE-1CBD5C2E3D80}"/>
              </a:ext>
            </a:extLst>
          </p:cNvPr>
          <p:cNvSpPr/>
          <p:nvPr/>
        </p:nvSpPr>
        <p:spPr>
          <a:xfrm flipH="1">
            <a:off x="0" y="0"/>
            <a:ext cx="18288000" cy="10287000"/>
          </a:xfrm>
          <a:prstGeom prst="rtTriangle">
            <a:avLst/>
          </a:prstGeom>
          <a:solidFill>
            <a:srgbClr val="470103">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c</a:t>
            </a:r>
          </a:p>
        </p:txBody>
      </p:sp>
      <p:sp>
        <p:nvSpPr>
          <p:cNvPr id="7" name="TextBox 7"/>
          <p:cNvSpPr txBox="1"/>
          <p:nvPr/>
        </p:nvSpPr>
        <p:spPr>
          <a:xfrm>
            <a:off x="8008171" y="8798242"/>
            <a:ext cx="7581609" cy="770147"/>
          </a:xfrm>
          <a:prstGeom prst="rect">
            <a:avLst/>
          </a:prstGeom>
        </p:spPr>
        <p:txBody>
          <a:bodyPr lIns="0" tIns="0" rIns="0" bIns="0" rtlCol="0" anchor="t">
            <a:spAutoFit/>
          </a:bodyPr>
          <a:lstStyle/>
          <a:p>
            <a:pPr>
              <a:lnSpc>
                <a:spcPts val="3079"/>
              </a:lnSpc>
              <a:spcBef>
                <a:spcPct val="0"/>
              </a:spcBef>
            </a:pPr>
            <a:r>
              <a:rPr lang="es-ES_tradnl" sz="3200">
                <a:solidFill>
                  <a:srgbClr val="9C040C"/>
                </a:solidFill>
                <a:latin typeface="Corbel 4"/>
              </a:rPr>
              <a:t>60.1% </a:t>
            </a:r>
          </a:p>
          <a:p>
            <a:pPr>
              <a:lnSpc>
                <a:spcPts val="3079"/>
              </a:lnSpc>
              <a:spcBef>
                <a:spcPct val="0"/>
              </a:spcBef>
            </a:pPr>
            <a:r>
              <a:rPr lang="es-ES_tradnl" sz="2199">
                <a:solidFill>
                  <a:srgbClr val="000000"/>
                </a:solidFill>
                <a:latin typeface="Corbel 4"/>
              </a:rPr>
              <a:t>De gastos “below-</a:t>
            </a:r>
            <a:r>
              <a:rPr lang="es-ES_tradnl" sz="2199" err="1">
                <a:solidFill>
                  <a:srgbClr val="000000"/>
                </a:solidFill>
                <a:latin typeface="Corbel 4"/>
              </a:rPr>
              <a:t>the</a:t>
            </a:r>
            <a:r>
              <a:rPr lang="es-ES_tradnl" sz="2199">
                <a:solidFill>
                  <a:srgbClr val="000000"/>
                </a:solidFill>
                <a:latin typeface="Corbel 4"/>
              </a:rPr>
              <a:t>-line” beneficia a otros sectores</a:t>
            </a:r>
          </a:p>
        </p:txBody>
      </p:sp>
      <p:sp>
        <p:nvSpPr>
          <p:cNvPr id="8" name="TextBox 8"/>
          <p:cNvSpPr txBox="1"/>
          <p:nvPr/>
        </p:nvSpPr>
        <p:spPr>
          <a:xfrm>
            <a:off x="2594338" y="8798242"/>
            <a:ext cx="4258077" cy="770147"/>
          </a:xfrm>
          <a:prstGeom prst="rect">
            <a:avLst/>
          </a:prstGeom>
        </p:spPr>
        <p:txBody>
          <a:bodyPr lIns="0" tIns="0" rIns="0" bIns="0" rtlCol="0" anchor="t">
            <a:spAutoFit/>
          </a:bodyPr>
          <a:lstStyle/>
          <a:p>
            <a:pPr>
              <a:lnSpc>
                <a:spcPts val="3079"/>
              </a:lnSpc>
            </a:pPr>
            <a:r>
              <a:rPr lang="es-ES_tradnl" sz="3200">
                <a:solidFill>
                  <a:srgbClr val="314D5C"/>
                </a:solidFill>
                <a:latin typeface="Corbel 4"/>
              </a:rPr>
              <a:t>39.9%</a:t>
            </a:r>
          </a:p>
          <a:p>
            <a:pPr>
              <a:lnSpc>
                <a:spcPts val="3079"/>
              </a:lnSpc>
              <a:spcBef>
                <a:spcPct val="0"/>
              </a:spcBef>
            </a:pPr>
            <a:r>
              <a:rPr lang="es-ES_tradnl" sz="2199">
                <a:solidFill>
                  <a:srgbClr val="000000"/>
                </a:solidFill>
                <a:latin typeface="Corbel 4"/>
              </a:rPr>
              <a:t>Gasto en Sector Audiovisual</a:t>
            </a:r>
          </a:p>
        </p:txBody>
      </p:sp>
      <p:sp>
        <p:nvSpPr>
          <p:cNvPr id="9" name="AutoShape 9"/>
          <p:cNvSpPr/>
          <p:nvPr/>
        </p:nvSpPr>
        <p:spPr>
          <a:xfrm>
            <a:off x="3846901" y="9022715"/>
            <a:ext cx="4001387" cy="0"/>
          </a:xfrm>
          <a:prstGeom prst="line">
            <a:avLst/>
          </a:prstGeom>
          <a:ln w="28575" cap="flat">
            <a:solidFill>
              <a:srgbClr val="314D5C"/>
            </a:solidFill>
            <a:prstDash val="solid"/>
            <a:headEnd type="none" w="sm" len="sm"/>
            <a:tailEnd type="none" w="sm" len="sm"/>
          </a:ln>
        </p:spPr>
      </p:sp>
      <p:sp>
        <p:nvSpPr>
          <p:cNvPr id="10" name="AutoShape 10"/>
          <p:cNvSpPr/>
          <p:nvPr/>
        </p:nvSpPr>
        <p:spPr>
          <a:xfrm rot="-5695">
            <a:off x="9161714" y="9022715"/>
            <a:ext cx="8624422" cy="0"/>
          </a:xfrm>
          <a:prstGeom prst="line">
            <a:avLst/>
          </a:prstGeom>
          <a:ln w="28575" cap="flat">
            <a:solidFill>
              <a:srgbClr val="9C040C"/>
            </a:solidFill>
            <a:prstDash val="solid"/>
            <a:headEnd type="none" w="sm" len="sm"/>
            <a:tailEnd type="none" w="sm" len="sm"/>
          </a:ln>
        </p:spPr>
      </p:sp>
      <p:sp>
        <p:nvSpPr>
          <p:cNvPr id="11" name="TextBox 11"/>
          <p:cNvSpPr txBox="1"/>
          <p:nvPr/>
        </p:nvSpPr>
        <p:spPr>
          <a:xfrm>
            <a:off x="742950" y="190500"/>
            <a:ext cx="10458871" cy="943335"/>
          </a:xfrm>
          <a:prstGeom prst="rect">
            <a:avLst/>
          </a:prstGeom>
        </p:spPr>
        <p:txBody>
          <a:bodyPr lIns="0" tIns="0" rIns="0" bIns="0" rtlCol="0" anchor="t">
            <a:spAutoFit/>
          </a:bodyPr>
          <a:lstStyle/>
          <a:p>
            <a:pPr>
              <a:lnSpc>
                <a:spcPts val="8399"/>
              </a:lnSpc>
            </a:pPr>
            <a:r>
              <a:rPr lang="es-ES_tradnl" sz="4000">
                <a:solidFill>
                  <a:srgbClr val="000000"/>
                </a:solidFill>
                <a:latin typeface="Corbel 1"/>
              </a:rPr>
              <a:t>Impacto Micro-económico: Análisis </a:t>
            </a:r>
            <a:r>
              <a:rPr lang="es-ES_tradnl" sz="4000" err="1">
                <a:solidFill>
                  <a:srgbClr val="000000"/>
                </a:solidFill>
                <a:latin typeface="Corbel 1"/>
              </a:rPr>
              <a:t>Ripple</a:t>
            </a:r>
            <a:endParaRPr lang="es-ES_tradnl" sz="4000">
              <a:solidFill>
                <a:srgbClr val="000000"/>
              </a:solidFill>
              <a:latin typeface="Corbel 1"/>
            </a:endParaRPr>
          </a:p>
        </p:txBody>
      </p:sp>
      <p:sp>
        <p:nvSpPr>
          <p:cNvPr id="12" name="AutoShape 12"/>
          <p:cNvSpPr/>
          <p:nvPr/>
        </p:nvSpPr>
        <p:spPr>
          <a:xfrm rot="9392" flipV="1">
            <a:off x="742955" y="1268600"/>
            <a:ext cx="9684000" cy="8881"/>
          </a:xfrm>
          <a:prstGeom prst="line">
            <a:avLst/>
          </a:prstGeom>
          <a:ln w="57150" cap="flat">
            <a:solidFill>
              <a:srgbClr val="9C040C"/>
            </a:solidFill>
            <a:prstDash val="solid"/>
            <a:headEnd type="none" w="sm" len="sm"/>
            <a:tailEnd type="none" w="sm" len="sm"/>
          </a:ln>
        </p:spPr>
      </p:sp>
      <p:grpSp>
        <p:nvGrpSpPr>
          <p:cNvPr id="4" name="Group 3">
            <a:extLst>
              <a:ext uri="{FF2B5EF4-FFF2-40B4-BE49-F238E27FC236}">
                <a16:creationId xmlns:a16="http://schemas.microsoft.com/office/drawing/2014/main" id="{75BA4B29-D2D9-0402-E797-8880BBA69D7C}"/>
              </a:ext>
            </a:extLst>
          </p:cNvPr>
          <p:cNvGrpSpPr/>
          <p:nvPr/>
        </p:nvGrpSpPr>
        <p:grpSpPr>
          <a:xfrm>
            <a:off x="742949" y="1542942"/>
            <a:ext cx="7287757" cy="1598616"/>
            <a:chOff x="720414" y="3544456"/>
            <a:chExt cx="7287757" cy="1598616"/>
          </a:xfrm>
        </p:grpSpPr>
        <p:sp>
          <p:nvSpPr>
            <p:cNvPr id="3" name="Freeform 6">
              <a:extLst>
                <a:ext uri="{FF2B5EF4-FFF2-40B4-BE49-F238E27FC236}">
                  <a16:creationId xmlns:a16="http://schemas.microsoft.com/office/drawing/2014/main" id="{11DA985D-307D-C7EF-7B30-5CF09CB0A879}"/>
                </a:ext>
              </a:extLst>
            </p:cNvPr>
            <p:cNvSpPr/>
            <p:nvPr/>
          </p:nvSpPr>
          <p:spPr>
            <a:xfrm rot="5400000">
              <a:off x="3564985" y="699885"/>
              <a:ext cx="1598616" cy="7287757"/>
            </a:xfrm>
            <a:custGeom>
              <a:avLst/>
              <a:gdLst/>
              <a:ahLst/>
              <a:cxnLst/>
              <a:rect l="l" t="t" r="r" b="b"/>
              <a:pathLst>
                <a:path w="188128" h="3322323">
                  <a:moveTo>
                    <a:pt x="94064" y="0"/>
                  </a:moveTo>
                  <a:lnTo>
                    <a:pt x="94064" y="0"/>
                  </a:lnTo>
                  <a:cubicBezTo>
                    <a:pt x="146014" y="0"/>
                    <a:pt x="188128" y="42114"/>
                    <a:pt x="188128" y="94064"/>
                  </a:cubicBezTo>
                  <a:lnTo>
                    <a:pt x="188128" y="3228259"/>
                  </a:lnTo>
                  <a:cubicBezTo>
                    <a:pt x="188128" y="3280209"/>
                    <a:pt x="146014" y="3322323"/>
                    <a:pt x="94064" y="3322323"/>
                  </a:cubicBezTo>
                  <a:lnTo>
                    <a:pt x="94064" y="3322323"/>
                  </a:lnTo>
                  <a:cubicBezTo>
                    <a:pt x="69117" y="3322323"/>
                    <a:pt x="45191" y="3312413"/>
                    <a:pt x="27551" y="3294773"/>
                  </a:cubicBezTo>
                  <a:cubicBezTo>
                    <a:pt x="9910" y="3277132"/>
                    <a:pt x="0" y="3253206"/>
                    <a:pt x="0" y="3228259"/>
                  </a:cubicBezTo>
                  <a:lnTo>
                    <a:pt x="0" y="94064"/>
                  </a:lnTo>
                  <a:cubicBezTo>
                    <a:pt x="0" y="69117"/>
                    <a:pt x="9910" y="45191"/>
                    <a:pt x="27551" y="27551"/>
                  </a:cubicBezTo>
                  <a:cubicBezTo>
                    <a:pt x="45191" y="9910"/>
                    <a:pt x="69117" y="0"/>
                    <a:pt x="94064" y="0"/>
                  </a:cubicBezTo>
                  <a:close/>
                </a:path>
              </a:pathLst>
            </a:custGeom>
            <a:solidFill>
              <a:srgbClr val="9C040C"/>
            </a:solidFill>
          </p:spPr>
        </p:sp>
        <p:sp>
          <p:nvSpPr>
            <p:cNvPr id="15" name="TextBox 13">
              <a:extLst>
                <a:ext uri="{FF2B5EF4-FFF2-40B4-BE49-F238E27FC236}">
                  <a16:creationId xmlns:a16="http://schemas.microsoft.com/office/drawing/2014/main" id="{A49B6137-75E5-E910-FE2B-65199B249FBE}"/>
                </a:ext>
              </a:extLst>
            </p:cNvPr>
            <p:cNvSpPr txBox="1"/>
            <p:nvPr/>
          </p:nvSpPr>
          <p:spPr>
            <a:xfrm>
              <a:off x="1154967" y="3696214"/>
              <a:ext cx="6353081" cy="1293816"/>
            </a:xfrm>
            <a:prstGeom prst="rect">
              <a:avLst/>
            </a:prstGeom>
            <a:noFill/>
          </p:spPr>
          <p:txBody>
            <a:bodyPr wrap="square" lIns="0" tIns="0" rIns="0" bIns="0" rtlCol="0" anchor="t">
              <a:spAutoFit/>
            </a:bodyPr>
            <a:lstStyle/>
            <a:p>
              <a:pPr>
                <a:lnSpc>
                  <a:spcPts val="3359"/>
                </a:lnSpc>
                <a:spcBef>
                  <a:spcPct val="0"/>
                </a:spcBef>
              </a:pPr>
              <a:r>
                <a:rPr lang="es-ES_tradnl" sz="2800">
                  <a:solidFill>
                    <a:srgbClr val="FFFFFF"/>
                  </a:solidFill>
                  <a:latin typeface="Corbel 1"/>
                </a:rPr>
                <a:t>Evalúa los micro impactos que un ejemplo de producción generó en otros sectores empresariales</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Triangle 26">
            <a:extLst>
              <a:ext uri="{FF2B5EF4-FFF2-40B4-BE49-F238E27FC236}">
                <a16:creationId xmlns:a16="http://schemas.microsoft.com/office/drawing/2014/main" id="{3B386C1D-0FC5-6989-3AA6-CA1AAD1291E2}"/>
              </a:ext>
            </a:extLst>
          </p:cNvPr>
          <p:cNvSpPr/>
          <p:nvPr/>
        </p:nvSpPr>
        <p:spPr>
          <a:xfrm flipH="1">
            <a:off x="0" y="0"/>
            <a:ext cx="18288000" cy="10287000"/>
          </a:xfrm>
          <a:prstGeom prst="rtTriangle">
            <a:avLst/>
          </a:prstGeom>
          <a:solidFill>
            <a:srgbClr val="470103">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c</a:t>
            </a:r>
          </a:p>
        </p:txBody>
      </p:sp>
      <p:sp>
        <p:nvSpPr>
          <p:cNvPr id="11" name="TextBox 11"/>
          <p:cNvSpPr txBox="1"/>
          <p:nvPr/>
        </p:nvSpPr>
        <p:spPr>
          <a:xfrm>
            <a:off x="742950" y="190500"/>
            <a:ext cx="12467724" cy="943335"/>
          </a:xfrm>
          <a:prstGeom prst="rect">
            <a:avLst/>
          </a:prstGeom>
        </p:spPr>
        <p:txBody>
          <a:bodyPr wrap="square" lIns="0" tIns="0" rIns="0" bIns="0" rtlCol="0" anchor="t">
            <a:spAutoFit/>
          </a:bodyPr>
          <a:lstStyle/>
          <a:p>
            <a:pPr>
              <a:lnSpc>
                <a:spcPts val="8399"/>
              </a:lnSpc>
            </a:pPr>
            <a:r>
              <a:rPr lang="es-ES_tradnl" sz="4000">
                <a:solidFill>
                  <a:srgbClr val="000000"/>
                </a:solidFill>
                <a:latin typeface="Corbel 1"/>
              </a:rPr>
              <a:t>Impacto estratégico de un incentivo en México</a:t>
            </a:r>
          </a:p>
        </p:txBody>
      </p:sp>
      <p:sp>
        <p:nvSpPr>
          <p:cNvPr id="12" name="AutoShape 12"/>
          <p:cNvSpPr/>
          <p:nvPr/>
        </p:nvSpPr>
        <p:spPr>
          <a:xfrm rot="9392" flipV="1">
            <a:off x="742955" y="1269678"/>
            <a:ext cx="10476000" cy="8881"/>
          </a:xfrm>
          <a:prstGeom prst="line">
            <a:avLst/>
          </a:prstGeom>
          <a:ln w="57150" cap="flat">
            <a:solidFill>
              <a:srgbClr val="9C040C"/>
            </a:solidFill>
            <a:prstDash val="solid"/>
            <a:headEnd type="none" w="sm" len="sm"/>
            <a:tailEnd type="none" w="sm" len="sm"/>
          </a:ln>
        </p:spPr>
      </p:sp>
      <p:graphicFrame>
        <p:nvGraphicFramePr>
          <p:cNvPr id="2" name="Diagram 1">
            <a:extLst>
              <a:ext uri="{FF2B5EF4-FFF2-40B4-BE49-F238E27FC236}">
                <a16:creationId xmlns:a16="http://schemas.microsoft.com/office/drawing/2014/main" id="{5B096CF0-F16C-A91A-671E-4A7F4BC2A52E}"/>
              </a:ext>
            </a:extLst>
          </p:cNvPr>
          <p:cNvGraphicFramePr/>
          <p:nvPr>
            <p:extLst>
              <p:ext uri="{D42A27DB-BD31-4B8C-83A1-F6EECF244321}">
                <p14:modId xmlns:p14="http://schemas.microsoft.com/office/powerpoint/2010/main" val="3734745376"/>
              </p:ext>
            </p:extLst>
          </p:nvPr>
        </p:nvGraphicFramePr>
        <p:xfrm>
          <a:off x="742950" y="1765300"/>
          <a:ext cx="1637665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Graphic 17" descr="Earth globe: Americas with solid fill">
            <a:extLst>
              <a:ext uri="{FF2B5EF4-FFF2-40B4-BE49-F238E27FC236}">
                <a16:creationId xmlns:a16="http://schemas.microsoft.com/office/drawing/2014/main" id="{F42C614A-4D68-CF06-76EE-21EC65D85A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70800" y="6896100"/>
            <a:ext cx="914400" cy="914400"/>
          </a:xfrm>
          <a:prstGeom prst="rect">
            <a:avLst/>
          </a:prstGeom>
        </p:spPr>
      </p:pic>
      <p:pic>
        <p:nvPicPr>
          <p:cNvPr id="20" name="Graphic 19" descr="Building Brick Wall with solid fill">
            <a:extLst>
              <a:ext uri="{FF2B5EF4-FFF2-40B4-BE49-F238E27FC236}">
                <a16:creationId xmlns:a16="http://schemas.microsoft.com/office/drawing/2014/main" id="{3F76D95A-8549-0E37-B232-7142AF976B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29600" y="5336967"/>
            <a:ext cx="914400" cy="914400"/>
          </a:xfrm>
          <a:prstGeom prst="rect">
            <a:avLst/>
          </a:prstGeom>
        </p:spPr>
      </p:pic>
      <p:pic>
        <p:nvPicPr>
          <p:cNvPr id="22" name="Graphic 21" descr="Money with solid fill">
            <a:extLst>
              <a:ext uri="{FF2B5EF4-FFF2-40B4-BE49-F238E27FC236}">
                <a16:creationId xmlns:a16="http://schemas.microsoft.com/office/drawing/2014/main" id="{B0A7328F-845C-783E-E532-4C97FFA7187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96200" y="3816765"/>
            <a:ext cx="914400" cy="914400"/>
          </a:xfrm>
          <a:prstGeom prst="rect">
            <a:avLst/>
          </a:prstGeom>
        </p:spPr>
      </p:pic>
      <p:pic>
        <p:nvPicPr>
          <p:cNvPr id="24" name="Graphic 23" descr="Idea with solid fill">
            <a:extLst>
              <a:ext uri="{FF2B5EF4-FFF2-40B4-BE49-F238E27FC236}">
                <a16:creationId xmlns:a16="http://schemas.microsoft.com/office/drawing/2014/main" id="{FC8B9224-C504-5A1A-DC4B-5446C176542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4400" y="2311400"/>
            <a:ext cx="914400" cy="914400"/>
          </a:xfrm>
          <a:prstGeom prst="rect">
            <a:avLst/>
          </a:prstGeom>
        </p:spPr>
      </p:pic>
      <p:pic>
        <p:nvPicPr>
          <p:cNvPr id="26" name="Graphic 25" descr="Aeroplane with solid fill">
            <a:extLst>
              <a:ext uri="{FF2B5EF4-FFF2-40B4-BE49-F238E27FC236}">
                <a16:creationId xmlns:a16="http://schemas.microsoft.com/office/drawing/2014/main" id="{BBA458E2-93BE-0718-B7B2-DC1A9B93D4E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62000" y="8380101"/>
            <a:ext cx="914400" cy="914400"/>
          </a:xfrm>
          <a:prstGeom prst="rect">
            <a:avLst/>
          </a:prstGeom>
        </p:spPr>
      </p:pic>
    </p:spTree>
    <p:extLst>
      <p:ext uri="{BB962C8B-B14F-4D97-AF65-F5344CB8AC3E}">
        <p14:creationId xmlns:p14="http://schemas.microsoft.com/office/powerpoint/2010/main" val="2097960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FC492AFC-54EC-53C3-B15F-257904EC558B}"/>
              </a:ext>
            </a:extLst>
          </p:cNvPr>
          <p:cNvSpPr/>
          <p:nvPr/>
        </p:nvSpPr>
        <p:spPr>
          <a:xfrm flipH="1">
            <a:off x="0" y="113731"/>
            <a:ext cx="18288000" cy="10287000"/>
          </a:xfrm>
          <a:prstGeom prst="rtTriangle">
            <a:avLst/>
          </a:prstGeom>
          <a:solidFill>
            <a:srgbClr val="470103">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extBox 3"/>
          <p:cNvSpPr txBox="1"/>
          <p:nvPr/>
        </p:nvSpPr>
        <p:spPr>
          <a:xfrm>
            <a:off x="742950" y="287777"/>
            <a:ext cx="12916061" cy="943335"/>
          </a:xfrm>
          <a:prstGeom prst="rect">
            <a:avLst/>
          </a:prstGeom>
        </p:spPr>
        <p:txBody>
          <a:bodyPr wrap="square" lIns="0" tIns="0" rIns="0" bIns="0" rtlCol="0" anchor="t">
            <a:spAutoFit/>
          </a:bodyPr>
          <a:lstStyle/>
          <a:p>
            <a:pPr>
              <a:lnSpc>
                <a:spcPts val="8399"/>
              </a:lnSpc>
            </a:pPr>
            <a:r>
              <a:rPr lang="es-ES_tradnl" sz="4000" b="1">
                <a:solidFill>
                  <a:srgbClr val="000000"/>
                </a:solidFill>
                <a:latin typeface="Corbel" panose="020B0503020204020204" pitchFamily="34" charset="0"/>
              </a:rPr>
              <a:t>Otros beneficios y recomendaciones</a:t>
            </a:r>
          </a:p>
        </p:txBody>
      </p:sp>
      <p:sp>
        <p:nvSpPr>
          <p:cNvPr id="12" name="AutoShape 3">
            <a:extLst>
              <a:ext uri="{FF2B5EF4-FFF2-40B4-BE49-F238E27FC236}">
                <a16:creationId xmlns:a16="http://schemas.microsoft.com/office/drawing/2014/main" id="{1DAD939E-7B25-CC39-0958-A59F4171F8DF}"/>
              </a:ext>
            </a:extLst>
          </p:cNvPr>
          <p:cNvSpPr/>
          <p:nvPr/>
        </p:nvSpPr>
        <p:spPr>
          <a:xfrm rot="-6548">
            <a:off x="723936" y="1380679"/>
            <a:ext cx="10476000" cy="9114"/>
          </a:xfrm>
          <a:prstGeom prst="line">
            <a:avLst/>
          </a:prstGeom>
          <a:ln w="57150" cap="flat">
            <a:solidFill>
              <a:srgbClr val="9C040C"/>
            </a:solidFill>
            <a:prstDash val="solid"/>
            <a:headEnd type="none" w="sm" len="sm"/>
            <a:tailEnd type="none" w="sm" len="sm"/>
          </a:ln>
        </p:spPr>
      </p:sp>
      <p:sp>
        <p:nvSpPr>
          <p:cNvPr id="2" name="TextBox 1">
            <a:extLst>
              <a:ext uri="{FF2B5EF4-FFF2-40B4-BE49-F238E27FC236}">
                <a16:creationId xmlns:a16="http://schemas.microsoft.com/office/drawing/2014/main" id="{8F9780C3-5295-F285-18FF-89C06B754A1E}"/>
              </a:ext>
            </a:extLst>
          </p:cNvPr>
          <p:cNvSpPr txBox="1"/>
          <p:nvPr/>
        </p:nvSpPr>
        <p:spPr>
          <a:xfrm>
            <a:off x="742950" y="1789050"/>
            <a:ext cx="16459164" cy="8433078"/>
          </a:xfrm>
          <a:prstGeom prst="rect">
            <a:avLst/>
          </a:prstGeom>
          <a:noFill/>
        </p:spPr>
        <p:txBody>
          <a:bodyPr wrap="square" rtlCol="0">
            <a:spAutoFit/>
          </a:bodyPr>
          <a:lstStyle/>
          <a:p>
            <a:pPr marL="342900" indent="-342900">
              <a:buFont typeface="Arial" panose="020B0604020202020204" pitchFamily="34" charset="0"/>
              <a:buChar char="•"/>
            </a:pPr>
            <a:r>
              <a:rPr kumimoji="0" lang="es-ES" altLang="en-US" sz="3600" b="0" i="0" u="none" strike="noStrike" cap="none" normalizeH="0" baseline="0">
                <a:ln>
                  <a:noFill/>
                </a:ln>
                <a:solidFill>
                  <a:srgbClr val="202124"/>
                </a:solidFill>
                <a:effectLst/>
                <a:latin typeface="inherit"/>
              </a:rPr>
              <a:t>La introducción de incentivos brindaría una oportunidad estratégica para impulsar la formalización de la producción audiovisual en México y disminuir la economía "gris". Los procesos de facturación y las auditorías que se requerirían para administrarlo de manera efectiva aumentarían los impuestos al gobierno mexicano.</a:t>
            </a:r>
          </a:p>
          <a:p>
            <a:endParaRPr lang="es-ES" sz="3600">
              <a:solidFill>
                <a:srgbClr val="202124"/>
              </a:solidFill>
              <a:latin typeface="inherit"/>
              <a:cs typeface="Times New Roman" panose="02020603050405020304" pitchFamily="18" charset="0"/>
            </a:endParaRPr>
          </a:p>
          <a:p>
            <a:pPr marL="342900" indent="-342900">
              <a:buFont typeface="Arial" panose="020B0604020202020204" pitchFamily="34" charset="0"/>
              <a:buChar char="•"/>
            </a:pPr>
            <a:r>
              <a:rPr kumimoji="0" lang="es-ES" altLang="en-US" sz="3600" b="0" i="0" u="none" strike="noStrike" cap="none" normalizeH="0" baseline="0">
                <a:ln>
                  <a:noFill/>
                </a:ln>
                <a:solidFill>
                  <a:srgbClr val="202124"/>
                </a:solidFill>
                <a:effectLst/>
                <a:latin typeface="inherit"/>
              </a:rPr>
              <a:t>La introducción de incentivos debe estar vinculada a una sólida estrategia de desarrollo sectorial, incluido un enfoque en el crecimiento de la fuerza laboral y la infraestructura. Esto aseguraría que México extraiga tanto valor e impacto como sea posible del crecimiento de la producción. </a:t>
            </a:r>
          </a:p>
          <a:p>
            <a:endParaRPr lang="es-ES" altLang="en-US" sz="3600">
              <a:solidFill>
                <a:srgbClr val="202124"/>
              </a:solidFill>
              <a:latin typeface="inherit"/>
            </a:endParaRPr>
          </a:p>
          <a:p>
            <a:pPr marL="342900" indent="-342900">
              <a:buFont typeface="Arial" panose="020B0604020202020204" pitchFamily="34" charset="0"/>
              <a:buChar char="•"/>
            </a:pPr>
            <a:r>
              <a:rPr kumimoji="0" lang="es-ES" altLang="en-US" sz="3600" b="0" i="0" u="none" strike="noStrike" cap="none" normalizeH="0" baseline="0">
                <a:ln>
                  <a:noFill/>
                </a:ln>
                <a:solidFill>
                  <a:srgbClr val="202124"/>
                </a:solidFill>
                <a:effectLst/>
                <a:latin typeface="inherit"/>
              </a:rPr>
              <a:t>También se debe implementar una estrategia para desarrollar estadísticas y reportes de datos más robustos para el sector audiovisual en México.</a:t>
            </a:r>
            <a:r>
              <a:rPr kumimoji="0" lang="es-ES" altLang="en-US" sz="3600" b="0" i="0" u="none" strike="noStrike" cap="none" normalizeH="0" baseline="0">
                <a:ln>
                  <a:noFill/>
                </a:ln>
                <a:solidFill>
                  <a:schemeClr val="tx1"/>
                </a:solidFill>
                <a:effectLst/>
              </a:rPr>
              <a:t> </a:t>
            </a:r>
            <a:endParaRPr kumimoji="0" lang="es-ES" altLang="en-US" sz="3600" b="0" i="0" u="none" strike="noStrike" cap="none" normalizeH="0" baseline="0">
              <a:ln>
                <a:noFill/>
              </a:ln>
              <a:solidFill>
                <a:schemeClr val="tx1"/>
              </a:solidFill>
              <a:effectLst/>
              <a:latin typeface="Arial" panose="020B0604020202020204" pitchFamily="34" charset="0"/>
            </a:endParaRPr>
          </a:p>
          <a:p>
            <a:endParaRPr lang="en-US" sz="2200">
              <a:solidFill>
                <a:srgbClr val="000000"/>
              </a:solidFill>
              <a:latin typeface="Corbel" panose="020B0503020204020204" pitchFamily="34" charset="0"/>
              <a:cs typeface="Times New Roman" panose="02020603050405020304" pitchFamily="18" charset="0"/>
            </a:endParaRPr>
          </a:p>
          <a:p>
            <a:endParaRPr lang="en-US" sz="2200">
              <a:solidFill>
                <a:srgbClr val="000000"/>
              </a:solidFill>
              <a:latin typeface="Corbel" panose="020B0503020204020204" pitchFamily="34" charset="0"/>
              <a:cs typeface="Times New Roman" panose="02020603050405020304" pitchFamily="18" charset="0"/>
            </a:endParaRPr>
          </a:p>
          <a:p>
            <a:endParaRPr lang="en-US" sz="2200">
              <a:solidFill>
                <a:srgbClr val="000000"/>
              </a:solidFill>
              <a:latin typeface="Corbel" panose="020B0503020204020204" pitchFamily="34" charset="0"/>
              <a:cs typeface="Times New Roman" panose="02020603050405020304" pitchFamily="18" charset="0"/>
            </a:endParaRPr>
          </a:p>
          <a:p>
            <a:endParaRPr lang="en-GB" sz="2200">
              <a:solidFill>
                <a:srgbClr val="000000"/>
              </a:solidFill>
              <a:latin typeface="Corbel" panose="020B0503020204020204" pitchFamily="34" charset="0"/>
              <a:cs typeface="Times New Roman" panose="02020603050405020304" pitchFamily="18" charset="0"/>
            </a:endParaRPr>
          </a:p>
          <a:p>
            <a:endParaRPr lang="en-GB" sz="2200" b="1">
              <a:latin typeface="Corbel" panose="020B0503020204020204" pitchFamily="34" charset="0"/>
            </a:endParaRPr>
          </a:p>
        </p:txBody>
      </p:sp>
    </p:spTree>
    <p:extLst>
      <p:ext uri="{BB962C8B-B14F-4D97-AF65-F5344CB8AC3E}">
        <p14:creationId xmlns:p14="http://schemas.microsoft.com/office/powerpoint/2010/main" val="77252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24B3FB7-9551-E37C-9892-8F0308BDA1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2747776" y="-20525"/>
            <a:ext cx="15564187" cy="10370540"/>
          </a:xfrm>
          <a:prstGeom prst="rect">
            <a:avLst/>
          </a:prstGeom>
        </p:spPr>
      </p:pic>
      <p:sp>
        <p:nvSpPr>
          <p:cNvPr id="21" name="Freeform 20">
            <a:extLst>
              <a:ext uri="{FF2B5EF4-FFF2-40B4-BE49-F238E27FC236}">
                <a16:creationId xmlns:a16="http://schemas.microsoft.com/office/drawing/2014/main" id="{5755DA00-B29B-F0A1-E4EB-7A51246778DB}"/>
              </a:ext>
            </a:extLst>
          </p:cNvPr>
          <p:cNvSpPr/>
          <p:nvPr/>
        </p:nvSpPr>
        <p:spPr>
          <a:xfrm>
            <a:off x="128191" y="-38101"/>
            <a:ext cx="10539812" cy="10390909"/>
          </a:xfrm>
          <a:custGeom>
            <a:avLst/>
            <a:gdLst>
              <a:gd name="connsiteX0" fmla="*/ 27709 w 7786254"/>
              <a:gd name="connsiteY0" fmla="*/ 0 h 10363200"/>
              <a:gd name="connsiteX1" fmla="*/ 0 w 7786254"/>
              <a:gd name="connsiteY1" fmla="*/ 10363200 h 10363200"/>
              <a:gd name="connsiteX2" fmla="*/ 7786254 w 7786254"/>
              <a:gd name="connsiteY2" fmla="*/ 10335491 h 10363200"/>
              <a:gd name="connsiteX3" fmla="*/ 4627418 w 7786254"/>
              <a:gd name="connsiteY3" fmla="*/ 27709 h 10363200"/>
              <a:gd name="connsiteX4" fmla="*/ 27709 w 7786254"/>
              <a:gd name="connsiteY4" fmla="*/ 0 h 10363200"/>
              <a:gd name="connsiteX0" fmla="*/ 27709 w 7786254"/>
              <a:gd name="connsiteY0" fmla="*/ 0 h 10363200"/>
              <a:gd name="connsiteX1" fmla="*/ 0 w 7786254"/>
              <a:gd name="connsiteY1" fmla="*/ 10363200 h 10363200"/>
              <a:gd name="connsiteX2" fmla="*/ 7786254 w 7786254"/>
              <a:gd name="connsiteY2" fmla="*/ 10335491 h 10363200"/>
              <a:gd name="connsiteX3" fmla="*/ 5219431 w 7786254"/>
              <a:gd name="connsiteY3" fmla="*/ 27709 h 10363200"/>
              <a:gd name="connsiteX4" fmla="*/ 27709 w 7786254"/>
              <a:gd name="connsiteY4" fmla="*/ 0 h 10363200"/>
              <a:gd name="connsiteX0" fmla="*/ 27709 w 7786254"/>
              <a:gd name="connsiteY0" fmla="*/ 0 h 10363200"/>
              <a:gd name="connsiteX1" fmla="*/ 0 w 7786254"/>
              <a:gd name="connsiteY1" fmla="*/ 10363200 h 10363200"/>
              <a:gd name="connsiteX2" fmla="*/ 7786254 w 7786254"/>
              <a:gd name="connsiteY2" fmla="*/ 10335491 h 10363200"/>
              <a:gd name="connsiteX3" fmla="*/ 5501287 w 7786254"/>
              <a:gd name="connsiteY3" fmla="*/ 83127 h 10363200"/>
              <a:gd name="connsiteX4" fmla="*/ 27709 w 7786254"/>
              <a:gd name="connsiteY4" fmla="*/ 0 h 10363200"/>
              <a:gd name="connsiteX0" fmla="*/ 27709 w 7786254"/>
              <a:gd name="connsiteY0" fmla="*/ 0 h 10363200"/>
              <a:gd name="connsiteX1" fmla="*/ 0 w 7786254"/>
              <a:gd name="connsiteY1" fmla="*/ 10363200 h 10363200"/>
              <a:gd name="connsiteX2" fmla="*/ 7786254 w 7786254"/>
              <a:gd name="connsiteY2" fmla="*/ 10335491 h 10363200"/>
              <a:gd name="connsiteX3" fmla="*/ 5407336 w 7786254"/>
              <a:gd name="connsiteY3" fmla="*/ 83127 h 10363200"/>
              <a:gd name="connsiteX4" fmla="*/ 27709 w 7786254"/>
              <a:gd name="connsiteY4" fmla="*/ 0 h 10363200"/>
              <a:gd name="connsiteX0" fmla="*/ 27709 w 7786254"/>
              <a:gd name="connsiteY0" fmla="*/ 27709 h 10390909"/>
              <a:gd name="connsiteX1" fmla="*/ 0 w 7786254"/>
              <a:gd name="connsiteY1" fmla="*/ 10390909 h 10390909"/>
              <a:gd name="connsiteX2" fmla="*/ 7786254 w 7786254"/>
              <a:gd name="connsiteY2" fmla="*/ 10363200 h 10390909"/>
              <a:gd name="connsiteX3" fmla="*/ 5313384 w 7786254"/>
              <a:gd name="connsiteY3" fmla="*/ 0 h 10390909"/>
              <a:gd name="connsiteX4" fmla="*/ 27709 w 7786254"/>
              <a:gd name="connsiteY4" fmla="*/ 27709 h 10390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6254" h="10390909">
                <a:moveTo>
                  <a:pt x="27709" y="27709"/>
                </a:moveTo>
                <a:cubicBezTo>
                  <a:pt x="18473" y="3482109"/>
                  <a:pt x="9236" y="6936509"/>
                  <a:pt x="0" y="10390909"/>
                </a:cubicBezTo>
                <a:lnTo>
                  <a:pt x="7786254" y="10363200"/>
                </a:lnTo>
                <a:lnTo>
                  <a:pt x="5313384" y="0"/>
                </a:lnTo>
                <a:lnTo>
                  <a:pt x="27709" y="27709"/>
                </a:lnTo>
                <a:close/>
              </a:path>
            </a:pathLst>
          </a:custGeom>
          <a:solidFill>
            <a:srgbClr val="47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Freeform 19">
            <a:extLst>
              <a:ext uri="{FF2B5EF4-FFF2-40B4-BE49-F238E27FC236}">
                <a16:creationId xmlns:a16="http://schemas.microsoft.com/office/drawing/2014/main" id="{0A4C4778-F2A4-3E95-3B6F-8618D7E1D26F}"/>
              </a:ext>
            </a:extLst>
          </p:cNvPr>
          <p:cNvSpPr/>
          <p:nvPr/>
        </p:nvSpPr>
        <p:spPr>
          <a:xfrm>
            <a:off x="-41565" y="-38101"/>
            <a:ext cx="10183091" cy="10390909"/>
          </a:xfrm>
          <a:custGeom>
            <a:avLst/>
            <a:gdLst>
              <a:gd name="connsiteX0" fmla="*/ 27709 w 7786254"/>
              <a:gd name="connsiteY0" fmla="*/ 0 h 10363200"/>
              <a:gd name="connsiteX1" fmla="*/ 0 w 7786254"/>
              <a:gd name="connsiteY1" fmla="*/ 10363200 h 10363200"/>
              <a:gd name="connsiteX2" fmla="*/ 7786254 w 7786254"/>
              <a:gd name="connsiteY2" fmla="*/ 10335491 h 10363200"/>
              <a:gd name="connsiteX3" fmla="*/ 4627418 w 7786254"/>
              <a:gd name="connsiteY3" fmla="*/ 27709 h 10363200"/>
              <a:gd name="connsiteX4" fmla="*/ 27709 w 7786254"/>
              <a:gd name="connsiteY4" fmla="*/ 0 h 10363200"/>
              <a:gd name="connsiteX0" fmla="*/ 27709 w 7786254"/>
              <a:gd name="connsiteY0" fmla="*/ 0 h 10363200"/>
              <a:gd name="connsiteX1" fmla="*/ 0 w 7786254"/>
              <a:gd name="connsiteY1" fmla="*/ 10363200 h 10363200"/>
              <a:gd name="connsiteX2" fmla="*/ 7786254 w 7786254"/>
              <a:gd name="connsiteY2" fmla="*/ 10335491 h 10363200"/>
              <a:gd name="connsiteX3" fmla="*/ 5219431 w 7786254"/>
              <a:gd name="connsiteY3" fmla="*/ 27709 h 10363200"/>
              <a:gd name="connsiteX4" fmla="*/ 27709 w 7786254"/>
              <a:gd name="connsiteY4" fmla="*/ 0 h 1036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6254" h="10363200">
                <a:moveTo>
                  <a:pt x="27709" y="0"/>
                </a:moveTo>
                <a:cubicBezTo>
                  <a:pt x="18473" y="3454400"/>
                  <a:pt x="9236" y="6908800"/>
                  <a:pt x="0" y="10363200"/>
                </a:cubicBezTo>
                <a:lnTo>
                  <a:pt x="7786254" y="10335491"/>
                </a:lnTo>
                <a:lnTo>
                  <a:pt x="5219431" y="27709"/>
                </a:lnTo>
                <a:lnTo>
                  <a:pt x="27709" y="0"/>
                </a:lnTo>
                <a:close/>
              </a:path>
            </a:pathLst>
          </a:custGeom>
          <a:solidFill>
            <a:srgbClr val="9C0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TextBox 10">
            <a:extLst>
              <a:ext uri="{FF2B5EF4-FFF2-40B4-BE49-F238E27FC236}">
                <a16:creationId xmlns:a16="http://schemas.microsoft.com/office/drawing/2014/main" id="{32F2408A-7FD5-D879-500A-F8D7B99DE740}"/>
              </a:ext>
            </a:extLst>
          </p:cNvPr>
          <p:cNvSpPr txBox="1"/>
          <p:nvPr/>
        </p:nvSpPr>
        <p:spPr>
          <a:xfrm>
            <a:off x="1153814" y="5033717"/>
            <a:ext cx="6712284" cy="977191"/>
          </a:xfrm>
          <a:prstGeom prst="rect">
            <a:avLst/>
          </a:prstGeom>
        </p:spPr>
        <p:txBody>
          <a:bodyPr wrap="square" lIns="0" tIns="0" rIns="0" bIns="0" rtlCol="0" anchor="t">
            <a:spAutoFit/>
          </a:bodyPr>
          <a:lstStyle/>
          <a:p>
            <a:pPr>
              <a:lnSpc>
                <a:spcPts val="8399"/>
              </a:lnSpc>
            </a:pPr>
            <a:r>
              <a:rPr lang="es-ES_tradnl" sz="5000" b="1">
                <a:solidFill>
                  <a:srgbClr val="FFFFFF"/>
                </a:solidFill>
                <a:latin typeface="Corbel"/>
              </a:rPr>
              <a:t>Muchas Gracias</a:t>
            </a:r>
          </a:p>
        </p:txBody>
      </p:sp>
      <p:pic>
        <p:nvPicPr>
          <p:cNvPr id="9" name="Picture 9"/>
          <p:cNvPicPr>
            <a:picLocks noChangeAspect="1"/>
          </p:cNvPicPr>
          <p:nvPr/>
        </p:nvPicPr>
        <p:blipFill>
          <a:blip r:embed="rId4"/>
          <a:srcRect/>
          <a:stretch>
            <a:fillRect/>
          </a:stretch>
        </p:blipFill>
        <p:spPr>
          <a:xfrm>
            <a:off x="412410" y="545559"/>
            <a:ext cx="4529188" cy="1065691"/>
          </a:xfrm>
          <a:prstGeom prst="rect">
            <a:avLst/>
          </a:prstGeom>
        </p:spPr>
      </p:pic>
      <p:sp>
        <p:nvSpPr>
          <p:cNvPr id="27" name="Right Triangle 26">
            <a:extLst>
              <a:ext uri="{FF2B5EF4-FFF2-40B4-BE49-F238E27FC236}">
                <a16:creationId xmlns:a16="http://schemas.microsoft.com/office/drawing/2014/main" id="{E9EF5F36-6269-C1C9-E3B2-90286A5A0816}"/>
              </a:ext>
            </a:extLst>
          </p:cNvPr>
          <p:cNvSpPr/>
          <p:nvPr/>
        </p:nvSpPr>
        <p:spPr>
          <a:xfrm>
            <a:off x="10538908" y="-711176"/>
            <a:ext cx="7661565" cy="10352808"/>
          </a:xfrm>
          <a:prstGeom prst="rtTriangle">
            <a:avLst/>
          </a:prstGeom>
          <a:solidFill>
            <a:schemeClr val="tx1">
              <a:lumMod val="95000"/>
              <a:lumOff val="5000"/>
              <a:alpha val="7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a16="http://schemas.microsoft.com/office/drawing/2014/main" id="{8286E26F-BF79-4CD1-6454-9EF9A036D48D}"/>
              </a:ext>
            </a:extLst>
          </p:cNvPr>
          <p:cNvSpPr txBox="1"/>
          <p:nvPr/>
        </p:nvSpPr>
        <p:spPr>
          <a:xfrm>
            <a:off x="509716" y="2409568"/>
            <a:ext cx="6218536" cy="2246769"/>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2800" dirty="0">
                <a:solidFill>
                  <a:schemeClr val="bg1"/>
                </a:solidFill>
                <a:latin typeface="Corbel" panose="020B0503020204020204" pitchFamily="34" charset="0"/>
                <a:ea typeface="Calibri"/>
                <a:cs typeface="Calibri"/>
              </a:rPr>
              <a:t>El estudio completo puede descargarse gratuitamente en español o inglés desde </a:t>
            </a:r>
            <a:r>
              <a:rPr lang="en-GB" sz="2800" dirty="0">
                <a:solidFill>
                  <a:schemeClr val="bg1"/>
                </a:solidFill>
                <a:latin typeface="Corbel" panose="020B0503020204020204" pitchFamily="34" charset="0"/>
                <a:ea typeface="+mn-lt"/>
                <a:cs typeface="+mn-lt"/>
              </a:rPr>
              <a:t> </a:t>
            </a:r>
            <a:r>
              <a:rPr lang="en-GB" sz="2800" dirty="0">
                <a:solidFill>
                  <a:schemeClr val="bg1"/>
                </a:solidFill>
                <a:latin typeface="Corbel" panose="020B0503020204020204" pitchFamily="34" charset="0"/>
                <a:ea typeface="+mn-lt"/>
                <a:cs typeface="+mn-lt"/>
                <a:hlinkClick r:id="rId5">
                  <a:extLst>
                    <a:ext uri="{A12FA001-AC4F-418D-AE19-62706E023703}">
                      <ahyp:hlinkClr xmlns:ahyp="http://schemas.microsoft.com/office/drawing/2018/hyperlinkcolor" val="tx"/>
                    </a:ext>
                  </a:extLst>
                </a:hlinkClick>
              </a:rPr>
              <a:t>https://www.o-spi.com/news/spi-mexico-incentive-study-published</a:t>
            </a:r>
            <a:endParaRPr lang="en-GB" sz="2800" dirty="0">
              <a:solidFill>
                <a:schemeClr val="bg1"/>
              </a:solidFill>
              <a:latin typeface="Corbel" panose="020B0503020204020204" pitchFamily="34" charset="0"/>
              <a:ea typeface="+mn-lt"/>
              <a:cs typeface="+mn-lt"/>
            </a:endParaRPr>
          </a:p>
          <a:p>
            <a:endParaRPr lang="en-US" sz="2800" dirty="0">
              <a:latin typeface="Corbel" panose="020B0503020204020204" pitchFamily="34" charset="0"/>
              <a:ea typeface="+mn-lt"/>
              <a:cs typeface="+mn-lt"/>
            </a:endParaRPr>
          </a:p>
        </p:txBody>
      </p:sp>
      <p:sp>
        <p:nvSpPr>
          <p:cNvPr id="3" name="TextBox 2">
            <a:extLst>
              <a:ext uri="{FF2B5EF4-FFF2-40B4-BE49-F238E27FC236}">
                <a16:creationId xmlns:a16="http://schemas.microsoft.com/office/drawing/2014/main" id="{1D8AB300-6AF7-5DFA-001B-0C7A1C385510}"/>
              </a:ext>
            </a:extLst>
          </p:cNvPr>
          <p:cNvSpPr txBox="1"/>
          <p:nvPr/>
        </p:nvSpPr>
        <p:spPr>
          <a:xfrm>
            <a:off x="1395944" y="7499668"/>
            <a:ext cx="6218536" cy="1815882"/>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2800" dirty="0">
                <a:solidFill>
                  <a:schemeClr val="bg1"/>
                </a:solidFill>
                <a:latin typeface="Corbel" panose="020B0503020204020204" pitchFamily="34" charset="0"/>
                <a:ea typeface="Calibri"/>
                <a:cs typeface="Calibri"/>
                <a:hlinkClick r:id="rId6">
                  <a:extLst>
                    <a:ext uri="{A12FA001-AC4F-418D-AE19-62706E023703}">
                      <ahyp:hlinkClr xmlns:ahyp="http://schemas.microsoft.com/office/drawing/2018/hyperlinkcolor" val="tx"/>
                    </a:ext>
                  </a:extLst>
                </a:hlinkClick>
              </a:rPr>
              <a:t>leon@o-spi.com</a:t>
            </a:r>
            <a:endParaRPr lang="es" sz="2800" dirty="0">
              <a:solidFill>
                <a:schemeClr val="bg1"/>
              </a:solidFill>
              <a:latin typeface="Corbel" panose="020B0503020204020204" pitchFamily="34" charset="0"/>
              <a:ea typeface="Calibri"/>
              <a:cs typeface="Calibri"/>
            </a:endParaRPr>
          </a:p>
          <a:p>
            <a:endParaRPr lang="es" sz="2800" dirty="0">
              <a:solidFill>
                <a:schemeClr val="bg1"/>
              </a:solidFill>
              <a:latin typeface="Corbel" panose="020B0503020204020204" pitchFamily="34" charset="0"/>
              <a:ea typeface="+mn-lt"/>
              <a:cs typeface="Calibri"/>
            </a:endParaRPr>
          </a:p>
          <a:p>
            <a:r>
              <a:rPr lang="es" sz="2800" dirty="0">
                <a:solidFill>
                  <a:schemeClr val="bg1"/>
                </a:solidFill>
                <a:latin typeface="Corbel" panose="020B0503020204020204" pitchFamily="34" charset="0"/>
                <a:ea typeface="+mn-lt"/>
                <a:cs typeface="Calibri"/>
                <a:hlinkClick r:id="rId7">
                  <a:extLst>
                    <a:ext uri="{A12FA001-AC4F-418D-AE19-62706E023703}">
                      <ahyp:hlinkClr xmlns:ahyp="http://schemas.microsoft.com/office/drawing/2018/hyperlinkcolor" val="tx"/>
                    </a:ext>
                  </a:extLst>
                </a:hlinkClick>
              </a:rPr>
              <a:t>steve@o-spi.com</a:t>
            </a:r>
            <a:endParaRPr lang="es" sz="2800" dirty="0">
              <a:solidFill>
                <a:schemeClr val="bg1"/>
              </a:solidFill>
              <a:latin typeface="Corbel" panose="020B0503020204020204" pitchFamily="34" charset="0"/>
              <a:ea typeface="+mn-lt"/>
              <a:cs typeface="Calibri"/>
            </a:endParaRPr>
          </a:p>
          <a:p>
            <a:endParaRPr lang="en-US" sz="2800" dirty="0">
              <a:solidFill>
                <a:schemeClr val="bg1"/>
              </a:solidFill>
              <a:latin typeface="Corbel" panose="020B0503020204020204" pitchFamily="34" charset="0"/>
              <a:ea typeface="+mn-lt"/>
              <a:cs typeface="+mn-lt"/>
            </a:endParaRPr>
          </a:p>
        </p:txBody>
      </p:sp>
    </p:spTree>
    <p:extLst>
      <p:ext uri="{BB962C8B-B14F-4D97-AF65-F5344CB8AC3E}">
        <p14:creationId xmlns:p14="http://schemas.microsoft.com/office/powerpoint/2010/main" val="63850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42949" y="287777"/>
            <a:ext cx="16175395" cy="943335"/>
          </a:xfrm>
          <a:prstGeom prst="rect">
            <a:avLst/>
          </a:prstGeom>
        </p:spPr>
        <p:txBody>
          <a:bodyPr wrap="square" lIns="0" tIns="0" rIns="0" bIns="0" rtlCol="0" anchor="t">
            <a:spAutoFit/>
          </a:bodyPr>
          <a:lstStyle/>
          <a:p>
            <a:pPr>
              <a:lnSpc>
                <a:spcPts val="8399"/>
              </a:lnSpc>
            </a:pPr>
            <a:r>
              <a:rPr lang="es-ES_tradnl" sz="4000" b="1">
                <a:solidFill>
                  <a:srgbClr val="000000"/>
                </a:solidFill>
                <a:latin typeface="Corbel" panose="020B0503020204020204" pitchFamily="34" charset="0"/>
              </a:rPr>
              <a:t>SPI y Nuestros Clientes</a:t>
            </a:r>
            <a:endParaRPr lang="es-ES_tradnl" sz="3000" b="1">
              <a:solidFill>
                <a:srgbClr val="000000"/>
              </a:solidFill>
              <a:latin typeface="Corbel" panose="020B0503020204020204" pitchFamily="34" charset="0"/>
            </a:endParaRPr>
          </a:p>
        </p:txBody>
      </p:sp>
      <p:sp>
        <p:nvSpPr>
          <p:cNvPr id="16" name="AutoShape 8">
            <a:extLst>
              <a:ext uri="{FF2B5EF4-FFF2-40B4-BE49-F238E27FC236}">
                <a16:creationId xmlns:a16="http://schemas.microsoft.com/office/drawing/2014/main" id="{5FF2C93C-CA4B-D53E-895E-74F613EAFF2D}"/>
              </a:ext>
            </a:extLst>
          </p:cNvPr>
          <p:cNvSpPr/>
          <p:nvPr/>
        </p:nvSpPr>
        <p:spPr>
          <a:xfrm rot="5080" flipV="1">
            <a:off x="742952" y="1324090"/>
            <a:ext cx="2802680" cy="4142"/>
          </a:xfrm>
          <a:prstGeom prst="line">
            <a:avLst/>
          </a:prstGeom>
          <a:ln w="57150" cap="flat">
            <a:solidFill>
              <a:srgbClr val="9C040C"/>
            </a:solidFill>
            <a:prstDash val="solid"/>
            <a:headEnd type="none" w="sm" len="sm"/>
            <a:tailEnd type="none" w="sm" len="sm"/>
          </a:ln>
        </p:spPr>
      </p:sp>
      <p:sp>
        <p:nvSpPr>
          <p:cNvPr id="2" name="文本框 8" descr="e7d195523061f1c093d753f9ae026c02ea2377d8e563bb0a6AD317B17F88BFF3CFA045DFD56CE85E8FE70343E6872691953A13787B687769404B6FACEB7BEB2E9466EABD072654A937E8A0C33F7F4B8941BE98ADCF357FC41F091BD068B1C535D8DF21DD7D653D94076A57E31EF0130B9F706E00F0473BDC49D1EEB5DE71279E9E58D58F4630D37B">
            <a:extLst>
              <a:ext uri="{FF2B5EF4-FFF2-40B4-BE49-F238E27FC236}">
                <a16:creationId xmlns:a16="http://schemas.microsoft.com/office/drawing/2014/main" id="{E344592E-BEC3-C9DB-B57F-C3D986B0905B}"/>
              </a:ext>
            </a:extLst>
          </p:cNvPr>
          <p:cNvSpPr txBox="1"/>
          <p:nvPr/>
        </p:nvSpPr>
        <p:spPr>
          <a:xfrm>
            <a:off x="742949" y="3901949"/>
            <a:ext cx="7791451" cy="5139869"/>
          </a:xfrm>
          <a:prstGeom prst="rect">
            <a:avLst/>
          </a:prstGeom>
          <a:noFill/>
        </p:spPr>
        <p:txBody>
          <a:bodyPr wrap="square" lIns="91440" tIns="45720" rIns="91440" bIns="45720" rtlCol="0" anchor="t">
            <a:spAutoFit/>
          </a:bodyPr>
          <a:lstStyle/>
          <a:p>
            <a:pPr>
              <a:spcBef>
                <a:spcPts val="600"/>
              </a:spcBef>
              <a:spcAft>
                <a:spcPts val="600"/>
              </a:spcAft>
            </a:pPr>
            <a:r>
              <a:rPr lang="es-ES_tradnl" sz="2800">
                <a:latin typeface="Corbel"/>
              </a:rPr>
              <a:t>Nuestra clientela internacional incluye gobiernos, agencias públicas e instituciones, ministerios y  entidades comerciales, especializándose en los mundos del cine, la televisión, los videojuegos y los medios digitales.</a:t>
            </a:r>
          </a:p>
          <a:p>
            <a:pPr>
              <a:spcBef>
                <a:spcPts val="600"/>
              </a:spcBef>
              <a:spcAft>
                <a:spcPts val="600"/>
              </a:spcAft>
            </a:pPr>
            <a:r>
              <a:rPr lang="es-ES_tradnl" sz="2800">
                <a:latin typeface="Corbel"/>
              </a:rPr>
              <a:t>Nuestros expertos servicios ayudan a nuestros clientes a planificar, diseñar y generar crecimiento sostenible, probar impacto y evolucionar y expandir en una industria muy competitiva y de rápido movimiento.</a:t>
            </a:r>
          </a:p>
          <a:p>
            <a:pPr>
              <a:spcBef>
                <a:spcPts val="600"/>
              </a:spcBef>
              <a:spcAft>
                <a:spcPts val="600"/>
              </a:spcAft>
            </a:pPr>
            <a:r>
              <a:rPr lang="es-ES_tradnl" sz="2800">
                <a:latin typeface="Corbel"/>
                <a:hlinkClick r:id="rId3"/>
              </a:rPr>
              <a:t>www.o-spi.com</a:t>
            </a:r>
            <a:endParaRPr lang="es-ES_tradnl" sz="2800">
              <a:latin typeface="Corbel"/>
            </a:endParaRPr>
          </a:p>
        </p:txBody>
      </p:sp>
      <p:sp>
        <p:nvSpPr>
          <p:cNvPr id="12" name="Rounded Rectangle 11">
            <a:extLst>
              <a:ext uri="{FF2B5EF4-FFF2-40B4-BE49-F238E27FC236}">
                <a16:creationId xmlns:a16="http://schemas.microsoft.com/office/drawing/2014/main" id="{E9D8A6D7-5794-ED59-A2F1-59AC57098BB7}"/>
              </a:ext>
            </a:extLst>
          </p:cNvPr>
          <p:cNvSpPr/>
          <p:nvPr/>
        </p:nvSpPr>
        <p:spPr>
          <a:xfrm>
            <a:off x="742949" y="1869696"/>
            <a:ext cx="7962901" cy="1750313"/>
          </a:xfrm>
          <a:prstGeom prst="roundRect">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s-ES_tradnl" sz="2800" b="1">
                <a:solidFill>
                  <a:schemeClr val="bg1"/>
                </a:solidFill>
                <a:latin typeface="Corbel"/>
              </a:rPr>
              <a:t>Somos una consultora internacional de industrias creativas con sede en Londres, especializada en el sector audiovisual global.</a:t>
            </a:r>
            <a:endParaRPr lang="es-ES_tradnl" sz="2800">
              <a:solidFill>
                <a:schemeClr val="bg1"/>
              </a:solidFill>
              <a:latin typeface="Corbel"/>
            </a:endParaRPr>
          </a:p>
        </p:txBody>
      </p:sp>
      <p:grpSp>
        <p:nvGrpSpPr>
          <p:cNvPr id="10" name="Group 9">
            <a:extLst>
              <a:ext uri="{FF2B5EF4-FFF2-40B4-BE49-F238E27FC236}">
                <a16:creationId xmlns:a16="http://schemas.microsoft.com/office/drawing/2014/main" id="{0BDB0E2D-7B86-ED21-3828-0D4967FF7383}"/>
              </a:ext>
            </a:extLst>
          </p:cNvPr>
          <p:cNvGrpSpPr/>
          <p:nvPr/>
        </p:nvGrpSpPr>
        <p:grpSpPr>
          <a:xfrm>
            <a:off x="9137965" y="250133"/>
            <a:ext cx="8686195" cy="1850153"/>
            <a:chOff x="9137965" y="158693"/>
            <a:chExt cx="8686195" cy="1850153"/>
          </a:xfrm>
        </p:grpSpPr>
        <p:pic>
          <p:nvPicPr>
            <p:cNvPr id="25" name="Picture 2" descr="Inter-American Development Bank (IADB) - G20 Insights">
              <a:extLst>
                <a:ext uri="{FF2B5EF4-FFF2-40B4-BE49-F238E27FC236}">
                  <a16:creationId xmlns:a16="http://schemas.microsoft.com/office/drawing/2014/main" id="{621F8910-9DCC-D0B9-2A91-FA087FE5E0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7965" y="591573"/>
              <a:ext cx="2083301" cy="9715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68A432C8-623F-5181-22EE-1A340E26474F}"/>
                </a:ext>
              </a:extLst>
            </p:cNvPr>
            <p:cNvPicPr>
              <a:picLocks noChangeAspect="1"/>
            </p:cNvPicPr>
            <p:nvPr/>
          </p:nvPicPr>
          <p:blipFill>
            <a:blip r:embed="rId5"/>
            <a:stretch>
              <a:fillRect/>
            </a:stretch>
          </p:blipFill>
          <p:spPr>
            <a:xfrm>
              <a:off x="15583275" y="440226"/>
              <a:ext cx="2240885" cy="1568620"/>
            </a:xfrm>
            <a:prstGeom prst="rect">
              <a:avLst/>
            </a:prstGeom>
          </p:spPr>
        </p:pic>
        <p:pic>
          <p:nvPicPr>
            <p:cNvPr id="35" name="Picture 6">
              <a:extLst>
                <a:ext uri="{FF2B5EF4-FFF2-40B4-BE49-F238E27FC236}">
                  <a16:creationId xmlns:a16="http://schemas.microsoft.com/office/drawing/2014/main" id="{09B60C9D-82A1-9BE9-DE2E-EC1113FFF6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67641" y="158693"/>
              <a:ext cx="3269259" cy="1837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A67603D7-E757-8D33-EEF5-C921CFCCB310}"/>
              </a:ext>
            </a:extLst>
          </p:cNvPr>
          <p:cNvGrpSpPr/>
          <p:nvPr/>
        </p:nvGrpSpPr>
        <p:grpSpPr>
          <a:xfrm>
            <a:off x="9140799" y="3678919"/>
            <a:ext cx="8683361" cy="899645"/>
            <a:chOff x="9140799" y="4117831"/>
            <a:chExt cx="8683361" cy="899645"/>
          </a:xfrm>
        </p:grpSpPr>
        <p:pic>
          <p:nvPicPr>
            <p:cNvPr id="37" name="Picture 10">
              <a:extLst>
                <a:ext uri="{FF2B5EF4-FFF2-40B4-BE49-F238E27FC236}">
                  <a16:creationId xmlns:a16="http://schemas.microsoft.com/office/drawing/2014/main" id="{0C734AAA-4B94-4069-4D5C-5522382FC11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26828" y="4117831"/>
              <a:ext cx="1229024" cy="89964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onnecticut Office of Film, Television &amp;amp; Digital Media - Home | Facebook">
              <a:extLst>
                <a:ext uri="{FF2B5EF4-FFF2-40B4-BE49-F238E27FC236}">
                  <a16:creationId xmlns:a16="http://schemas.microsoft.com/office/drawing/2014/main" id="{8B1708C4-4FBE-89F8-A6A9-CD698A2DB59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3679" b="36724"/>
            <a:stretch/>
          </p:blipFill>
          <p:spPr bwMode="auto">
            <a:xfrm>
              <a:off x="15578711" y="4182120"/>
              <a:ext cx="2245449" cy="7710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Greater Cleveland Film Commission | LinkedIn">
              <a:extLst>
                <a:ext uri="{FF2B5EF4-FFF2-40B4-BE49-F238E27FC236}">
                  <a16:creationId xmlns:a16="http://schemas.microsoft.com/office/drawing/2014/main" id="{DAB023DD-73AE-6C0F-E2C4-E5D5B592946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40799" y="4285685"/>
              <a:ext cx="2762136" cy="5639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54327E98-11DB-49F8-5F72-388CEBFC426C}"/>
              </a:ext>
            </a:extLst>
          </p:cNvPr>
          <p:cNvGrpSpPr/>
          <p:nvPr/>
        </p:nvGrpSpPr>
        <p:grpSpPr>
          <a:xfrm>
            <a:off x="9260402" y="2055247"/>
            <a:ext cx="8552383" cy="1211058"/>
            <a:chOff x="9271777" y="2127242"/>
            <a:chExt cx="8552383" cy="1211058"/>
          </a:xfrm>
        </p:grpSpPr>
        <p:pic>
          <p:nvPicPr>
            <p:cNvPr id="24" name="Picture 8">
              <a:extLst>
                <a:ext uri="{FF2B5EF4-FFF2-40B4-BE49-F238E27FC236}">
                  <a16:creationId xmlns:a16="http://schemas.microsoft.com/office/drawing/2014/main" id="{FC7130AF-0542-4B00-A42F-5158800FFE1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1685" b="17266"/>
            <a:stretch/>
          </p:blipFill>
          <p:spPr bwMode="auto">
            <a:xfrm>
              <a:off x="15303484" y="2285152"/>
              <a:ext cx="2520676" cy="85558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New Mexico Film Office — SEATTLE FILM SUMMIT">
              <a:extLst>
                <a:ext uri="{FF2B5EF4-FFF2-40B4-BE49-F238E27FC236}">
                  <a16:creationId xmlns:a16="http://schemas.microsoft.com/office/drawing/2014/main" id="{7E95E9E6-09A1-E03C-0A6C-CAB3F59990E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71777" y="2127242"/>
              <a:ext cx="1913246" cy="121105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Utah Film Commission – The Story is Utah">
              <a:extLst>
                <a:ext uri="{FF2B5EF4-FFF2-40B4-BE49-F238E27FC236}">
                  <a16:creationId xmlns:a16="http://schemas.microsoft.com/office/drawing/2014/main" id="{B8066BAB-4560-D3A4-4A60-27ED3D0ED0F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06895" y="2276512"/>
              <a:ext cx="2234542" cy="8728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2D8BDFC4-E27A-C149-435E-12891AA645CF}"/>
              </a:ext>
            </a:extLst>
          </p:cNvPr>
          <p:cNvGrpSpPr/>
          <p:nvPr/>
        </p:nvGrpSpPr>
        <p:grpSpPr>
          <a:xfrm>
            <a:off x="9137965" y="4859047"/>
            <a:ext cx="8678930" cy="1700232"/>
            <a:chOff x="9137965" y="5226562"/>
            <a:chExt cx="8678930" cy="1700232"/>
          </a:xfrm>
        </p:grpSpPr>
        <p:pic>
          <p:nvPicPr>
            <p:cNvPr id="36" name="Picture 35">
              <a:extLst>
                <a:ext uri="{FF2B5EF4-FFF2-40B4-BE49-F238E27FC236}">
                  <a16:creationId xmlns:a16="http://schemas.microsoft.com/office/drawing/2014/main" id="{BE8502E1-ACFB-ED98-34C8-5D6A4A6954AA}"/>
                </a:ext>
              </a:extLst>
            </p:cNvPr>
            <p:cNvPicPr>
              <a:picLocks noChangeAspect="1"/>
            </p:cNvPicPr>
            <p:nvPr/>
          </p:nvPicPr>
          <p:blipFill>
            <a:blip r:embed="rId13"/>
            <a:stretch>
              <a:fillRect/>
            </a:stretch>
          </p:blipFill>
          <p:spPr>
            <a:xfrm>
              <a:off x="16311934" y="5500560"/>
              <a:ext cx="1504961" cy="1152236"/>
            </a:xfrm>
            <a:prstGeom prst="rect">
              <a:avLst/>
            </a:prstGeom>
          </p:spPr>
        </p:pic>
        <p:pic>
          <p:nvPicPr>
            <p:cNvPr id="52" name="Picture 16" descr="Film Victoria - Wikipedia">
              <a:extLst>
                <a:ext uri="{FF2B5EF4-FFF2-40B4-BE49-F238E27FC236}">
                  <a16:creationId xmlns:a16="http://schemas.microsoft.com/office/drawing/2014/main" id="{A18EDB6A-2914-1336-C085-B1134E2F273C}"/>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52128" t="25622" r="6875" b="18211"/>
            <a:stretch/>
          </p:blipFill>
          <p:spPr bwMode="auto">
            <a:xfrm>
              <a:off x="13469688" y="5596754"/>
              <a:ext cx="1978196" cy="95984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New Zealand Film Commission | LinkedIn">
              <a:extLst>
                <a:ext uri="{FF2B5EF4-FFF2-40B4-BE49-F238E27FC236}">
                  <a16:creationId xmlns:a16="http://schemas.microsoft.com/office/drawing/2014/main" id="{7B7CBCDB-4874-512C-4253-5D7D3DC735E4}"/>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0051" r="10020"/>
            <a:stretch/>
          </p:blipFill>
          <p:spPr bwMode="auto">
            <a:xfrm>
              <a:off x="9137965" y="5226562"/>
              <a:ext cx="1358985" cy="170023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4" descr="Screenwest - Ausfilm">
              <a:extLst>
                <a:ext uri="{FF2B5EF4-FFF2-40B4-BE49-F238E27FC236}">
                  <a16:creationId xmlns:a16="http://schemas.microsoft.com/office/drawing/2014/main" id="{AD329297-5384-ADD0-0ADA-648DCF942EC0}"/>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11807" r="49787" b="14934"/>
            <a:stretch/>
          </p:blipFill>
          <p:spPr bwMode="auto">
            <a:xfrm>
              <a:off x="11361000" y="5434810"/>
              <a:ext cx="1244638" cy="12837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F096BAA7-FBE0-8AA8-711B-DCD3C3678D1F}"/>
              </a:ext>
            </a:extLst>
          </p:cNvPr>
          <p:cNvGrpSpPr/>
          <p:nvPr/>
        </p:nvGrpSpPr>
        <p:grpSpPr>
          <a:xfrm>
            <a:off x="9143562" y="6798089"/>
            <a:ext cx="8673333" cy="1669181"/>
            <a:chOff x="9143562" y="7182137"/>
            <a:chExt cx="8673333" cy="1669181"/>
          </a:xfrm>
        </p:grpSpPr>
        <p:pic>
          <p:nvPicPr>
            <p:cNvPr id="21" name="Picture 2">
              <a:extLst>
                <a:ext uri="{FF2B5EF4-FFF2-40B4-BE49-F238E27FC236}">
                  <a16:creationId xmlns:a16="http://schemas.microsoft.com/office/drawing/2014/main" id="{B27FFF31-16F6-D3D3-8465-C7AC6DC4BFD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284801" y="7300544"/>
              <a:ext cx="1397035" cy="132718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descr="Doha Film Institute awards four new projects by up-and-coming Qatari  Filmmakers as part of the Qatari Film Fund — Press | Doha Film Institute">
              <a:extLst>
                <a:ext uri="{FF2B5EF4-FFF2-40B4-BE49-F238E27FC236}">
                  <a16:creationId xmlns:a16="http://schemas.microsoft.com/office/drawing/2014/main" id="{E276176E-1DF9-9471-CE3E-59557CC22510}"/>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12346" b="16827"/>
            <a:stretch/>
          </p:blipFill>
          <p:spPr bwMode="auto">
            <a:xfrm>
              <a:off x="16096875" y="7572065"/>
              <a:ext cx="1720020" cy="78414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Fís Éireann/Screen Ireland - Wikipedia">
              <a:extLst>
                <a:ext uri="{FF2B5EF4-FFF2-40B4-BE49-F238E27FC236}">
                  <a16:creationId xmlns:a16="http://schemas.microsoft.com/office/drawing/2014/main" id="{E30E345C-D082-5448-268E-15685083898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2895" y="7438627"/>
              <a:ext cx="3011782" cy="105101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4" descr="The European Audiovisual Observatory – World Content Market">
              <a:extLst>
                <a:ext uri="{FF2B5EF4-FFF2-40B4-BE49-F238E27FC236}">
                  <a16:creationId xmlns:a16="http://schemas.microsoft.com/office/drawing/2014/main" id="{B7AAF652-195C-FD8A-73AE-EDE788D17C2F}"/>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19094" r="17120"/>
            <a:stretch/>
          </p:blipFill>
          <p:spPr bwMode="auto">
            <a:xfrm>
              <a:off x="9143562" y="7182137"/>
              <a:ext cx="1892794" cy="1669181"/>
            </a:xfrm>
            <a:prstGeom prst="rect">
              <a:avLst/>
            </a:prstGeom>
            <a:noFill/>
            <a:extLst>
              <a:ext uri="{909E8E84-426E-40DD-AFC4-6F175D3DCCD1}">
                <a14:hiddenFill xmlns:a14="http://schemas.microsoft.com/office/drawing/2010/main">
                  <a:solidFill>
                    <a:srgbClr val="FFFFFF"/>
                  </a:solidFill>
                </a14:hiddenFill>
              </a:ext>
            </a:extLst>
          </p:spPr>
        </p:pic>
      </p:grpSp>
      <p:sp>
        <p:nvSpPr>
          <p:cNvPr id="68" name="Slide Number Placeholder 3">
            <a:extLst>
              <a:ext uri="{FF2B5EF4-FFF2-40B4-BE49-F238E27FC236}">
                <a16:creationId xmlns:a16="http://schemas.microsoft.com/office/drawing/2014/main" id="{9931EC39-9E6D-6337-FA5F-4FCADC46F87B}"/>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BB13B3-5D4F-4793-B987-C4344578AAD0}" type="slidenum">
              <a:rPr lang="es-ES_tradnl" altLang="zh-CN" smtClean="0"/>
              <a:pPr/>
              <a:t>2</a:t>
            </a:fld>
            <a:endParaRPr lang="es-ES_tradnl" altLang="zh-CN"/>
          </a:p>
        </p:txBody>
      </p:sp>
      <p:sp>
        <p:nvSpPr>
          <p:cNvPr id="85" name="Slide Number Placeholder 3">
            <a:extLst>
              <a:ext uri="{FF2B5EF4-FFF2-40B4-BE49-F238E27FC236}">
                <a16:creationId xmlns:a16="http://schemas.microsoft.com/office/drawing/2014/main" id="{A19B9B8B-36D5-30BD-F801-B3359CD9F0B0}"/>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BB13B3-5D4F-4793-B987-C4344578AAD0}" type="slidenum">
              <a:rPr lang="es-ES_tradnl" altLang="zh-CN" smtClean="0"/>
              <a:pPr/>
              <a:t>2</a:t>
            </a:fld>
            <a:endParaRPr lang="es-ES_tradnl" altLang="zh-CN"/>
          </a:p>
        </p:txBody>
      </p:sp>
      <p:grpSp>
        <p:nvGrpSpPr>
          <p:cNvPr id="11" name="Group 10">
            <a:extLst>
              <a:ext uri="{FF2B5EF4-FFF2-40B4-BE49-F238E27FC236}">
                <a16:creationId xmlns:a16="http://schemas.microsoft.com/office/drawing/2014/main" id="{F6749604-BAA8-30A5-509D-ADEDCA7E8164}"/>
              </a:ext>
            </a:extLst>
          </p:cNvPr>
          <p:cNvGrpSpPr/>
          <p:nvPr/>
        </p:nvGrpSpPr>
        <p:grpSpPr>
          <a:xfrm>
            <a:off x="9137965" y="8516374"/>
            <a:ext cx="8741059" cy="1139509"/>
            <a:chOff x="9137965" y="8991862"/>
            <a:chExt cx="8741059" cy="1139509"/>
          </a:xfrm>
        </p:grpSpPr>
        <p:pic>
          <p:nvPicPr>
            <p:cNvPr id="61" name="Picture 10" descr="Australian Screen Association - Arts Law Centre of Australia">
              <a:extLst>
                <a:ext uri="{FF2B5EF4-FFF2-40B4-BE49-F238E27FC236}">
                  <a16:creationId xmlns:a16="http://schemas.microsoft.com/office/drawing/2014/main" id="{EE331FFC-5CD7-3408-6CE0-0B15E3BAB00D}"/>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137965" y="9125182"/>
              <a:ext cx="3045260" cy="87286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0" descr="twofour54 Abu Dhabi media zone | Business Setup &amp;amp; Freelance Visa UAE">
              <a:extLst>
                <a:ext uri="{FF2B5EF4-FFF2-40B4-BE49-F238E27FC236}">
                  <a16:creationId xmlns:a16="http://schemas.microsoft.com/office/drawing/2014/main" id="{55AE8B6C-AB19-37A8-8CF1-9011B0C475FE}"/>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9960" t="19977" r="7594" b="28257"/>
            <a:stretch/>
          </p:blipFill>
          <p:spPr bwMode="auto">
            <a:xfrm>
              <a:off x="15148121" y="8991862"/>
              <a:ext cx="2730903" cy="1139509"/>
            </a:xfrm>
            <a:prstGeom prst="rect">
              <a:avLst/>
            </a:prstGeom>
            <a:noFill/>
            <a:extLst>
              <a:ext uri="{909E8E84-426E-40DD-AFC4-6F175D3DCCD1}">
                <a14:hiddenFill xmlns:a14="http://schemas.microsoft.com/office/drawing/2010/main">
                  <a:solidFill>
                    <a:srgbClr val="FFFFFF"/>
                  </a:solidFill>
                </a14:hiddenFill>
              </a:ext>
            </a:extLst>
          </p:spPr>
        </p:pic>
        <p:pic>
          <p:nvPicPr>
            <p:cNvPr id="109" name="Graphic 108">
              <a:extLst>
                <a:ext uri="{FF2B5EF4-FFF2-40B4-BE49-F238E27FC236}">
                  <a16:creationId xmlns:a16="http://schemas.microsoft.com/office/drawing/2014/main" id="{992670AD-67B9-0AF4-1A0A-871A7E2111D2}"/>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2950945" y="9123667"/>
              <a:ext cx="1374593" cy="875899"/>
            </a:xfrm>
            <a:prstGeom prst="rect">
              <a:avLst/>
            </a:prstGeom>
          </p:spPr>
        </p:pic>
      </p:grpSp>
      <p:sp>
        <p:nvSpPr>
          <p:cNvPr id="13" name="Right Triangle 12">
            <a:extLst>
              <a:ext uri="{FF2B5EF4-FFF2-40B4-BE49-F238E27FC236}">
                <a16:creationId xmlns:a16="http://schemas.microsoft.com/office/drawing/2014/main" id="{9568B759-1322-6D45-2267-AB8DC4EDCC5C}"/>
              </a:ext>
            </a:extLst>
          </p:cNvPr>
          <p:cNvSpPr/>
          <p:nvPr/>
        </p:nvSpPr>
        <p:spPr>
          <a:xfrm flipH="1">
            <a:off x="0" y="0"/>
            <a:ext cx="18288000" cy="10287000"/>
          </a:xfrm>
          <a:prstGeom prst="rtTriangle">
            <a:avLst/>
          </a:prstGeom>
          <a:solidFill>
            <a:srgbClr val="470103">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35507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C040C"/>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74B03637-A8B1-4900-AC10-844D22304088}"/>
              </a:ext>
            </a:extLst>
          </p:cNvPr>
          <p:cNvSpPr/>
          <p:nvPr/>
        </p:nvSpPr>
        <p:spPr>
          <a:xfrm flipH="1">
            <a:off x="43437" y="0"/>
            <a:ext cx="18288000" cy="10287000"/>
          </a:xfrm>
          <a:prstGeom prst="rtTriangl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extBox 3"/>
          <p:cNvSpPr txBox="1"/>
          <p:nvPr/>
        </p:nvSpPr>
        <p:spPr>
          <a:xfrm>
            <a:off x="5763210" y="4610100"/>
            <a:ext cx="6689259" cy="982192"/>
          </a:xfrm>
          <a:prstGeom prst="rect">
            <a:avLst/>
          </a:prstGeom>
        </p:spPr>
        <p:txBody>
          <a:bodyPr lIns="0" tIns="0" rIns="0" bIns="0" rtlCol="0" anchor="t">
            <a:spAutoFit/>
          </a:bodyPr>
          <a:lstStyle/>
          <a:p>
            <a:pPr algn="ctr">
              <a:lnSpc>
                <a:spcPts val="8071"/>
              </a:lnSpc>
            </a:pPr>
            <a:r>
              <a:rPr lang="es-ES_tradnl" sz="6000" b="1" spc="-485">
                <a:solidFill>
                  <a:srgbClr val="FFFFFF"/>
                </a:solidFill>
                <a:latin typeface="Corbel" panose="020B0503020204020204" pitchFamily="34" charset="0"/>
              </a:rPr>
              <a:t>Ámbito del estudio</a:t>
            </a:r>
          </a:p>
        </p:txBody>
      </p:sp>
      <p:sp>
        <p:nvSpPr>
          <p:cNvPr id="20" name="AutoShape 20"/>
          <p:cNvSpPr/>
          <p:nvPr/>
        </p:nvSpPr>
        <p:spPr>
          <a:xfrm rot="-16006">
            <a:off x="6008263" y="5839586"/>
            <a:ext cx="6137273" cy="0"/>
          </a:xfrm>
          <a:prstGeom prst="line">
            <a:avLst/>
          </a:prstGeom>
          <a:ln w="57150" cap="rnd">
            <a:solidFill>
              <a:srgbClr val="FFFFFF"/>
            </a:solidFill>
            <a:prstDash val="solid"/>
            <a:headEnd type="none" w="sm" len="sm"/>
            <a:tailEnd type="none" w="sm" len="sm"/>
          </a:ln>
        </p:spPr>
      </p:sp>
      <p:sp>
        <p:nvSpPr>
          <p:cNvPr id="21" name="AutoShape 21"/>
          <p:cNvSpPr/>
          <p:nvPr/>
        </p:nvSpPr>
        <p:spPr>
          <a:xfrm rot="-16006">
            <a:off x="6008263" y="4361689"/>
            <a:ext cx="6137273" cy="0"/>
          </a:xfrm>
          <a:prstGeom prst="line">
            <a:avLst/>
          </a:prstGeom>
          <a:ln w="57150" cap="rnd">
            <a:solidFill>
              <a:srgbClr val="FFFFFF"/>
            </a:solidFill>
            <a:prstDash val="solid"/>
            <a:headEnd type="none" w="sm" len="sm"/>
            <a:tailEnd type="none" w="sm" len="sm"/>
          </a:ln>
        </p:spPr>
      </p:sp>
      <p:sp>
        <p:nvSpPr>
          <p:cNvPr id="23" name="TextBox 7">
            <a:extLst>
              <a:ext uri="{FF2B5EF4-FFF2-40B4-BE49-F238E27FC236}">
                <a16:creationId xmlns:a16="http://schemas.microsoft.com/office/drawing/2014/main" id="{B1C17280-C7B5-2574-01A1-DF6E5594EAD9}"/>
              </a:ext>
            </a:extLst>
          </p:cNvPr>
          <p:cNvSpPr txBox="1"/>
          <p:nvPr/>
        </p:nvSpPr>
        <p:spPr>
          <a:xfrm>
            <a:off x="1085475" y="617745"/>
            <a:ext cx="3347173" cy="1441677"/>
          </a:xfrm>
          <a:prstGeom prst="rect">
            <a:avLst/>
          </a:prstGeom>
        </p:spPr>
        <p:txBody>
          <a:bodyPr lIns="0" tIns="0" rIns="0" bIns="0" rtlCol="0" anchor="t">
            <a:spAutoFit/>
          </a:bodyPr>
          <a:lstStyle/>
          <a:p>
            <a:pPr algn="ctr">
              <a:lnSpc>
                <a:spcPts val="3824"/>
              </a:lnSpc>
            </a:pPr>
            <a:r>
              <a:rPr lang="es-ES_tradnl" sz="3000" b="1" spc="58">
                <a:solidFill>
                  <a:srgbClr val="FFFFFF"/>
                </a:solidFill>
                <a:latin typeface="Corbel" panose="020B0503020204020204" pitchFamily="34" charset="0"/>
              </a:rPr>
              <a:t>Breve Análisis del crecimiento del Sector Audiovisual</a:t>
            </a:r>
          </a:p>
        </p:txBody>
      </p:sp>
      <p:grpSp>
        <p:nvGrpSpPr>
          <p:cNvPr id="58" name="Group 57">
            <a:extLst>
              <a:ext uri="{FF2B5EF4-FFF2-40B4-BE49-F238E27FC236}">
                <a16:creationId xmlns:a16="http://schemas.microsoft.com/office/drawing/2014/main" id="{4DF02870-E138-62A3-B72C-DBB731290F7A}"/>
              </a:ext>
            </a:extLst>
          </p:cNvPr>
          <p:cNvGrpSpPr/>
          <p:nvPr/>
        </p:nvGrpSpPr>
        <p:grpSpPr>
          <a:xfrm>
            <a:off x="14086519" y="6099876"/>
            <a:ext cx="3795599" cy="3552888"/>
            <a:chOff x="9484039" y="5952301"/>
            <a:chExt cx="3795599" cy="3552888"/>
          </a:xfrm>
        </p:grpSpPr>
        <p:sp>
          <p:nvSpPr>
            <p:cNvPr id="8" name="TextBox 4">
              <a:extLst>
                <a:ext uri="{FF2B5EF4-FFF2-40B4-BE49-F238E27FC236}">
                  <a16:creationId xmlns:a16="http://schemas.microsoft.com/office/drawing/2014/main" id="{A94E72D1-2CDB-2B6C-7A4B-49653878F27E}"/>
                </a:ext>
              </a:extLst>
            </p:cNvPr>
            <p:cNvSpPr txBox="1"/>
            <p:nvPr/>
          </p:nvSpPr>
          <p:spPr>
            <a:xfrm>
              <a:off x="9484039" y="8550825"/>
              <a:ext cx="3795599" cy="954364"/>
            </a:xfrm>
            <a:prstGeom prst="rect">
              <a:avLst/>
            </a:prstGeom>
          </p:spPr>
          <p:txBody>
            <a:bodyPr lIns="0" tIns="0" rIns="0" bIns="0" rtlCol="0" anchor="t">
              <a:spAutoFit/>
            </a:bodyPr>
            <a:lstStyle/>
            <a:p>
              <a:pPr algn="ctr">
                <a:lnSpc>
                  <a:spcPts val="3824"/>
                </a:lnSpc>
              </a:pPr>
              <a:r>
                <a:rPr lang="es-ES_tradnl" sz="3000" b="1" spc="58">
                  <a:solidFill>
                    <a:srgbClr val="FFFFFF"/>
                  </a:solidFill>
                  <a:latin typeface="Corbel" panose="020B0503020204020204" pitchFamily="34" charset="0"/>
                </a:rPr>
                <a:t>Otros impactos estratégicos</a:t>
              </a:r>
            </a:p>
          </p:txBody>
        </p:sp>
        <p:pic>
          <p:nvPicPr>
            <p:cNvPr id="29" name="Picture 28" descr="Icon&#10;&#10;Description automatically generated">
              <a:extLst>
                <a:ext uri="{FF2B5EF4-FFF2-40B4-BE49-F238E27FC236}">
                  <a16:creationId xmlns:a16="http://schemas.microsoft.com/office/drawing/2014/main" id="{36F88CA2-5232-5A9D-F576-199723AD14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5972" y="5952301"/>
              <a:ext cx="2771077" cy="2771077"/>
            </a:xfrm>
            <a:prstGeom prst="rect">
              <a:avLst/>
            </a:prstGeom>
          </p:spPr>
        </p:pic>
      </p:grpSp>
      <p:grpSp>
        <p:nvGrpSpPr>
          <p:cNvPr id="56" name="Group 55">
            <a:extLst>
              <a:ext uri="{FF2B5EF4-FFF2-40B4-BE49-F238E27FC236}">
                <a16:creationId xmlns:a16="http://schemas.microsoft.com/office/drawing/2014/main" id="{5EF49DC7-E12C-A40D-2472-5A776D9D9845}"/>
              </a:ext>
            </a:extLst>
          </p:cNvPr>
          <p:cNvGrpSpPr/>
          <p:nvPr/>
        </p:nvGrpSpPr>
        <p:grpSpPr>
          <a:xfrm>
            <a:off x="5535815" y="5868003"/>
            <a:ext cx="3795599" cy="3659777"/>
            <a:chOff x="745489" y="5274882"/>
            <a:chExt cx="3795599" cy="3659777"/>
          </a:xfrm>
        </p:grpSpPr>
        <p:sp>
          <p:nvSpPr>
            <p:cNvPr id="4" name="TextBox 4"/>
            <p:cNvSpPr txBox="1"/>
            <p:nvPr/>
          </p:nvSpPr>
          <p:spPr>
            <a:xfrm>
              <a:off x="745489" y="7980295"/>
              <a:ext cx="3795599" cy="954364"/>
            </a:xfrm>
            <a:prstGeom prst="rect">
              <a:avLst/>
            </a:prstGeom>
          </p:spPr>
          <p:txBody>
            <a:bodyPr lIns="0" tIns="0" rIns="0" bIns="0" rtlCol="0" anchor="t">
              <a:spAutoFit/>
            </a:bodyPr>
            <a:lstStyle/>
            <a:p>
              <a:pPr algn="ctr">
                <a:lnSpc>
                  <a:spcPts val="3824"/>
                </a:lnSpc>
              </a:pPr>
              <a:r>
                <a:rPr lang="es-ES_tradnl" sz="3000" b="1" spc="58">
                  <a:solidFill>
                    <a:srgbClr val="FFFFFF"/>
                  </a:solidFill>
                  <a:latin typeface="Corbel" panose="020B0503020204020204" pitchFamily="34" charset="0"/>
                </a:rPr>
                <a:t>Impacto </a:t>
              </a:r>
            </a:p>
            <a:p>
              <a:pPr algn="ctr">
                <a:lnSpc>
                  <a:spcPts val="3824"/>
                </a:lnSpc>
              </a:pPr>
              <a:r>
                <a:rPr lang="es-ES_tradnl" sz="3000" b="1" spc="58">
                  <a:solidFill>
                    <a:srgbClr val="FFFFFF"/>
                  </a:solidFill>
                  <a:latin typeface="Corbel" panose="020B0503020204020204" pitchFamily="34" charset="0"/>
                </a:rPr>
                <a:t>económico</a:t>
              </a:r>
            </a:p>
          </p:txBody>
        </p:sp>
        <p:pic>
          <p:nvPicPr>
            <p:cNvPr id="37" name="Picture 36" descr="A picture containing arrow&#10;&#10;Description automatically generated">
              <a:extLst>
                <a:ext uri="{FF2B5EF4-FFF2-40B4-BE49-F238E27FC236}">
                  <a16:creationId xmlns:a16="http://schemas.microsoft.com/office/drawing/2014/main" id="{849C4E4D-F0F7-154B-22D3-F42C1BE41C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462"/>
            <a:stretch/>
          </p:blipFill>
          <p:spPr>
            <a:xfrm>
              <a:off x="942592" y="5274882"/>
              <a:ext cx="3401395" cy="2705414"/>
            </a:xfrm>
            <a:prstGeom prst="rect">
              <a:avLst/>
            </a:prstGeom>
          </p:spPr>
        </p:pic>
      </p:grpSp>
      <p:grpSp>
        <p:nvGrpSpPr>
          <p:cNvPr id="51" name="Group 50">
            <a:extLst>
              <a:ext uri="{FF2B5EF4-FFF2-40B4-BE49-F238E27FC236}">
                <a16:creationId xmlns:a16="http://schemas.microsoft.com/office/drawing/2014/main" id="{C33A5C9B-35B6-1B8C-DC5A-7618A423FD47}"/>
              </a:ext>
            </a:extLst>
          </p:cNvPr>
          <p:cNvGrpSpPr/>
          <p:nvPr/>
        </p:nvGrpSpPr>
        <p:grpSpPr>
          <a:xfrm>
            <a:off x="6508094" y="413700"/>
            <a:ext cx="4810051" cy="4441968"/>
            <a:chOff x="13518525" y="680513"/>
            <a:chExt cx="4810051" cy="4441968"/>
          </a:xfrm>
        </p:grpSpPr>
        <p:sp>
          <p:nvSpPr>
            <p:cNvPr id="6" name="TextBox 6"/>
            <p:cNvSpPr txBox="1"/>
            <p:nvPr/>
          </p:nvSpPr>
          <p:spPr>
            <a:xfrm>
              <a:off x="13518525" y="680513"/>
              <a:ext cx="4810051" cy="1468735"/>
            </a:xfrm>
            <a:prstGeom prst="rect">
              <a:avLst/>
            </a:prstGeom>
          </p:spPr>
          <p:txBody>
            <a:bodyPr wrap="square" lIns="0" tIns="0" rIns="0" bIns="0" rtlCol="0" anchor="t">
              <a:spAutoFit/>
            </a:bodyPr>
            <a:lstStyle/>
            <a:p>
              <a:pPr algn="ctr">
                <a:lnSpc>
                  <a:spcPts val="3824"/>
                </a:lnSpc>
              </a:pPr>
              <a:r>
                <a:rPr lang="es-ES_tradnl" sz="3800" b="1" spc="58">
                  <a:solidFill>
                    <a:srgbClr val="FFFFFF"/>
                  </a:solidFill>
                  <a:latin typeface="Corbel" panose="020B0503020204020204" pitchFamily="34" charset="0"/>
                </a:rPr>
                <a:t>Potencial de un Incentivo Audiovisual en México</a:t>
              </a:r>
            </a:p>
          </p:txBody>
        </p:sp>
        <p:pic>
          <p:nvPicPr>
            <p:cNvPr id="39" name="Picture 38" descr="Map&#10;&#10;Description automatically generated">
              <a:extLst>
                <a:ext uri="{FF2B5EF4-FFF2-40B4-BE49-F238E27FC236}">
                  <a16:creationId xmlns:a16="http://schemas.microsoft.com/office/drawing/2014/main" id="{D78DE2B0-0608-9BB0-8BD0-9289E8945F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6140" y="1344718"/>
              <a:ext cx="3777763" cy="3777763"/>
            </a:xfrm>
            <a:prstGeom prst="rect">
              <a:avLst/>
            </a:prstGeom>
          </p:spPr>
        </p:pic>
      </p:grpSp>
      <p:grpSp>
        <p:nvGrpSpPr>
          <p:cNvPr id="57" name="Group 56">
            <a:extLst>
              <a:ext uri="{FF2B5EF4-FFF2-40B4-BE49-F238E27FC236}">
                <a16:creationId xmlns:a16="http://schemas.microsoft.com/office/drawing/2014/main" id="{0C59152A-F6EC-2E92-FFF8-9DD56B051A53}"/>
              </a:ext>
            </a:extLst>
          </p:cNvPr>
          <p:cNvGrpSpPr/>
          <p:nvPr/>
        </p:nvGrpSpPr>
        <p:grpSpPr>
          <a:xfrm>
            <a:off x="9984097" y="5688594"/>
            <a:ext cx="4052398" cy="3939903"/>
            <a:chOff x="4990054" y="5567494"/>
            <a:chExt cx="4052398" cy="3939903"/>
          </a:xfrm>
        </p:grpSpPr>
        <p:sp>
          <p:nvSpPr>
            <p:cNvPr id="27" name="TextBox 4">
              <a:extLst>
                <a:ext uri="{FF2B5EF4-FFF2-40B4-BE49-F238E27FC236}">
                  <a16:creationId xmlns:a16="http://schemas.microsoft.com/office/drawing/2014/main" id="{6631C11D-7C12-5A07-76E7-648EF2C05A66}"/>
                </a:ext>
              </a:extLst>
            </p:cNvPr>
            <p:cNvSpPr txBox="1"/>
            <p:nvPr/>
          </p:nvSpPr>
          <p:spPr>
            <a:xfrm>
              <a:off x="5246853" y="8550825"/>
              <a:ext cx="3795599" cy="954364"/>
            </a:xfrm>
            <a:prstGeom prst="rect">
              <a:avLst/>
            </a:prstGeom>
          </p:spPr>
          <p:txBody>
            <a:bodyPr lIns="0" tIns="0" rIns="0" bIns="0" rtlCol="0" anchor="t">
              <a:spAutoFit/>
            </a:bodyPr>
            <a:lstStyle/>
            <a:p>
              <a:pPr algn="ctr">
                <a:lnSpc>
                  <a:spcPts val="3824"/>
                </a:lnSpc>
              </a:pPr>
              <a:r>
                <a:rPr lang="es-ES_tradnl" sz="3000" b="1" spc="58">
                  <a:solidFill>
                    <a:srgbClr val="FFFFFF"/>
                  </a:solidFill>
                  <a:latin typeface="Corbel" panose="020B0503020204020204" pitchFamily="34" charset="0"/>
                </a:rPr>
                <a:t>Impacto micro económico</a:t>
              </a:r>
            </a:p>
          </p:txBody>
        </p:sp>
        <p:pic>
          <p:nvPicPr>
            <p:cNvPr id="44" name="Picture 43" descr="Icon&#10;&#10;Description automatically generated">
              <a:extLst>
                <a:ext uri="{FF2B5EF4-FFF2-40B4-BE49-F238E27FC236}">
                  <a16:creationId xmlns:a16="http://schemas.microsoft.com/office/drawing/2014/main" id="{3F52EBDD-B6AA-3379-259F-7FC77828F1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565260">
              <a:off x="4990054" y="5567494"/>
              <a:ext cx="3939903" cy="3939903"/>
            </a:xfrm>
            <a:prstGeom prst="rect">
              <a:avLst/>
            </a:prstGeom>
          </p:spPr>
        </p:pic>
      </p:grpSp>
      <p:grpSp>
        <p:nvGrpSpPr>
          <p:cNvPr id="49" name="Group 48">
            <a:extLst>
              <a:ext uri="{FF2B5EF4-FFF2-40B4-BE49-F238E27FC236}">
                <a16:creationId xmlns:a16="http://schemas.microsoft.com/office/drawing/2014/main" id="{0BD1BCB3-BECE-089C-D985-054BB23E765C}"/>
              </a:ext>
            </a:extLst>
          </p:cNvPr>
          <p:cNvGrpSpPr/>
          <p:nvPr/>
        </p:nvGrpSpPr>
        <p:grpSpPr>
          <a:xfrm>
            <a:off x="1089277" y="6522250"/>
            <a:ext cx="3836672" cy="2933347"/>
            <a:chOff x="13866210" y="5952301"/>
            <a:chExt cx="3836672" cy="2933347"/>
          </a:xfrm>
        </p:grpSpPr>
        <p:sp>
          <p:nvSpPr>
            <p:cNvPr id="9" name="TextBox 9"/>
            <p:cNvSpPr txBox="1"/>
            <p:nvPr/>
          </p:nvSpPr>
          <p:spPr>
            <a:xfrm>
              <a:off x="14407658" y="7931284"/>
              <a:ext cx="2758192" cy="954364"/>
            </a:xfrm>
            <a:prstGeom prst="rect">
              <a:avLst/>
            </a:prstGeom>
          </p:spPr>
          <p:txBody>
            <a:bodyPr wrap="square" lIns="0" tIns="0" rIns="0" bIns="0" rtlCol="0" anchor="t">
              <a:spAutoFit/>
            </a:bodyPr>
            <a:lstStyle/>
            <a:p>
              <a:pPr algn="ctr">
                <a:lnSpc>
                  <a:spcPts val="3824"/>
                </a:lnSpc>
              </a:pPr>
              <a:r>
                <a:rPr lang="es-ES_tradnl" sz="3000" b="1" spc="58">
                  <a:solidFill>
                    <a:srgbClr val="FFFFFF"/>
                  </a:solidFill>
                  <a:latin typeface="Corbel" panose="020B0503020204020204" pitchFamily="34" charset="0"/>
                </a:rPr>
                <a:t>Pronóstico de futuro</a:t>
              </a:r>
            </a:p>
          </p:txBody>
        </p:sp>
        <p:pic>
          <p:nvPicPr>
            <p:cNvPr id="46" name="Picture 45" descr="A picture containing text&#10;&#10;Description automatically generated">
              <a:extLst>
                <a:ext uri="{FF2B5EF4-FFF2-40B4-BE49-F238E27FC236}">
                  <a16:creationId xmlns:a16="http://schemas.microsoft.com/office/drawing/2014/main" id="{4E3C0AC5-3DB0-2714-62AA-5522C3AE514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4155" b="24001"/>
            <a:stretch/>
          </p:blipFill>
          <p:spPr>
            <a:xfrm>
              <a:off x="13866210" y="5952301"/>
              <a:ext cx="3836672" cy="1989114"/>
            </a:xfrm>
            <a:prstGeom prst="rect">
              <a:avLst/>
            </a:prstGeom>
          </p:spPr>
        </p:pic>
      </p:grpSp>
      <p:grpSp>
        <p:nvGrpSpPr>
          <p:cNvPr id="50" name="Group 49">
            <a:extLst>
              <a:ext uri="{FF2B5EF4-FFF2-40B4-BE49-F238E27FC236}">
                <a16:creationId xmlns:a16="http://schemas.microsoft.com/office/drawing/2014/main" id="{B9B7B8F1-A03A-CD8B-CCDC-46497D5B64A3}"/>
              </a:ext>
            </a:extLst>
          </p:cNvPr>
          <p:cNvGrpSpPr/>
          <p:nvPr/>
        </p:nvGrpSpPr>
        <p:grpSpPr>
          <a:xfrm>
            <a:off x="13293899" y="643335"/>
            <a:ext cx="3871951" cy="4364733"/>
            <a:chOff x="13098813" y="672255"/>
            <a:chExt cx="3871951" cy="4364733"/>
          </a:xfrm>
        </p:grpSpPr>
        <p:sp>
          <p:nvSpPr>
            <p:cNvPr id="5" name="TextBox 5"/>
            <p:cNvSpPr txBox="1"/>
            <p:nvPr/>
          </p:nvSpPr>
          <p:spPr>
            <a:xfrm>
              <a:off x="13136990" y="672255"/>
              <a:ext cx="3795599" cy="954364"/>
            </a:xfrm>
            <a:prstGeom prst="rect">
              <a:avLst/>
            </a:prstGeom>
          </p:spPr>
          <p:txBody>
            <a:bodyPr wrap="square" lIns="0" tIns="0" rIns="0" bIns="0" rtlCol="0" anchor="t">
              <a:spAutoFit/>
            </a:bodyPr>
            <a:lstStyle/>
            <a:p>
              <a:pPr algn="ctr">
                <a:lnSpc>
                  <a:spcPts val="3824"/>
                </a:lnSpc>
              </a:pPr>
              <a:r>
                <a:rPr lang="es-ES_tradnl" sz="3000" b="1" spc="58">
                  <a:solidFill>
                    <a:srgbClr val="FFFFFF"/>
                  </a:solidFill>
                  <a:latin typeface="Corbel" panose="020B0503020204020204" pitchFamily="34" charset="0"/>
                </a:rPr>
                <a:t>Análisis de mercados comparables</a:t>
              </a:r>
            </a:p>
          </p:txBody>
        </p:sp>
        <p:pic>
          <p:nvPicPr>
            <p:cNvPr id="48" name="Picture 47" descr="A picture containing text, sign&#10;&#10;Description automatically generated">
              <a:extLst>
                <a:ext uri="{FF2B5EF4-FFF2-40B4-BE49-F238E27FC236}">
                  <a16:creationId xmlns:a16="http://schemas.microsoft.com/office/drawing/2014/main" id="{674825AB-5928-B152-F6EC-F4989822C8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98813" y="1165037"/>
              <a:ext cx="3871951" cy="3871951"/>
            </a:xfrm>
            <a:prstGeom prst="rect">
              <a:avLst/>
            </a:prstGeom>
          </p:spPr>
        </p:pic>
      </p:grpSp>
      <p:pic>
        <p:nvPicPr>
          <p:cNvPr id="55" name="Picture 54" descr="A picture containing text, camera&#10;&#10;Description automatically generated">
            <a:extLst>
              <a:ext uri="{FF2B5EF4-FFF2-40B4-BE49-F238E27FC236}">
                <a16:creationId xmlns:a16="http://schemas.microsoft.com/office/drawing/2014/main" id="{53E38D3A-057F-0778-A848-50C45AEB72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93993" y="1812517"/>
            <a:ext cx="3630818" cy="3630818"/>
          </a:xfrm>
          <a:prstGeom prst="rect">
            <a:avLst/>
          </a:prstGeom>
        </p:spPr>
      </p:pic>
    </p:spTree>
    <p:extLst>
      <p:ext uri="{BB962C8B-B14F-4D97-AF65-F5344CB8AC3E}">
        <p14:creationId xmlns:p14="http://schemas.microsoft.com/office/powerpoint/2010/main" val="4192616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DEF"/>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4E2F2045-EF42-F4D1-D4F4-016E43BA0EFA}"/>
              </a:ext>
            </a:extLst>
          </p:cNvPr>
          <p:cNvSpPr/>
          <p:nvPr/>
        </p:nvSpPr>
        <p:spPr>
          <a:xfrm flipH="1">
            <a:off x="0" y="0"/>
            <a:ext cx="18288000" cy="10287000"/>
          </a:xfrm>
          <a:prstGeom prst="rtTriangle">
            <a:avLst/>
          </a:prstGeom>
          <a:solidFill>
            <a:srgbClr val="470103">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extBox 3"/>
          <p:cNvSpPr txBox="1"/>
          <p:nvPr/>
        </p:nvSpPr>
        <p:spPr>
          <a:xfrm>
            <a:off x="742950" y="287777"/>
            <a:ext cx="14325600" cy="943335"/>
          </a:xfrm>
          <a:prstGeom prst="rect">
            <a:avLst/>
          </a:prstGeom>
        </p:spPr>
        <p:txBody>
          <a:bodyPr wrap="square" lIns="0" tIns="0" rIns="0" bIns="0" rtlCol="0" anchor="t">
            <a:spAutoFit/>
          </a:bodyPr>
          <a:lstStyle/>
          <a:p>
            <a:pPr>
              <a:lnSpc>
                <a:spcPts val="8399"/>
              </a:lnSpc>
            </a:pPr>
            <a:r>
              <a:rPr lang="es-ES_tradnl" sz="4000" b="1">
                <a:solidFill>
                  <a:srgbClr val="000000"/>
                </a:solidFill>
                <a:latin typeface="Corbel" panose="020B0503020204020204" pitchFamily="34" charset="0"/>
              </a:rPr>
              <a:t>Panorama General: El crecimiento de la producción audiovisual</a:t>
            </a:r>
          </a:p>
        </p:txBody>
      </p:sp>
      <p:sp>
        <p:nvSpPr>
          <p:cNvPr id="7" name="TextBox 7"/>
          <p:cNvSpPr txBox="1"/>
          <p:nvPr/>
        </p:nvSpPr>
        <p:spPr>
          <a:xfrm rot="5400000">
            <a:off x="14698867" y="2091966"/>
            <a:ext cx="2268001" cy="2427469"/>
          </a:xfrm>
          <a:prstGeom prst="rect">
            <a:avLst/>
          </a:prstGeom>
        </p:spPr>
        <p:txBody>
          <a:bodyPr lIns="50800" tIns="50800" rIns="50800" bIns="50800" rtlCol="0" anchor="ctr"/>
          <a:lstStyle/>
          <a:p>
            <a:pPr algn="ctr">
              <a:lnSpc>
                <a:spcPts val="1960"/>
              </a:lnSpc>
            </a:pPr>
            <a:endParaRPr lang="es-ES_tradnl" b="1">
              <a:latin typeface="Corbel" panose="020B0503020204020204" pitchFamily="34" charset="0"/>
            </a:endParaRPr>
          </a:p>
        </p:txBody>
      </p:sp>
      <p:grpSp>
        <p:nvGrpSpPr>
          <p:cNvPr id="81" name="Group 80">
            <a:extLst>
              <a:ext uri="{FF2B5EF4-FFF2-40B4-BE49-F238E27FC236}">
                <a16:creationId xmlns:a16="http://schemas.microsoft.com/office/drawing/2014/main" id="{BE0C1778-2916-A9D3-AE14-ED1C22BC670F}"/>
              </a:ext>
            </a:extLst>
          </p:cNvPr>
          <p:cNvGrpSpPr/>
          <p:nvPr/>
        </p:nvGrpSpPr>
        <p:grpSpPr>
          <a:xfrm>
            <a:off x="7899205" y="8005166"/>
            <a:ext cx="9270458" cy="524944"/>
            <a:chOff x="7616675" y="2171700"/>
            <a:chExt cx="9270458" cy="524944"/>
          </a:xfrm>
        </p:grpSpPr>
        <p:sp>
          <p:nvSpPr>
            <p:cNvPr id="6" name="Freeform 6"/>
            <p:cNvSpPr/>
            <p:nvPr/>
          </p:nvSpPr>
          <p:spPr>
            <a:xfrm rot="5400000">
              <a:off x="11989432" y="-2201057"/>
              <a:ext cx="524944" cy="9270458"/>
            </a:xfrm>
            <a:custGeom>
              <a:avLst/>
              <a:gdLst/>
              <a:ahLst/>
              <a:cxnLst/>
              <a:rect l="l" t="t" r="r" b="b"/>
              <a:pathLst>
                <a:path w="188128" h="3322323">
                  <a:moveTo>
                    <a:pt x="94064" y="0"/>
                  </a:moveTo>
                  <a:lnTo>
                    <a:pt x="94064" y="0"/>
                  </a:lnTo>
                  <a:cubicBezTo>
                    <a:pt x="146014" y="0"/>
                    <a:pt x="188128" y="42114"/>
                    <a:pt x="188128" y="94064"/>
                  </a:cubicBezTo>
                  <a:lnTo>
                    <a:pt x="188128" y="3228259"/>
                  </a:lnTo>
                  <a:cubicBezTo>
                    <a:pt x="188128" y="3280209"/>
                    <a:pt x="146014" y="3322323"/>
                    <a:pt x="94064" y="3322323"/>
                  </a:cubicBezTo>
                  <a:lnTo>
                    <a:pt x="94064" y="3322323"/>
                  </a:lnTo>
                  <a:cubicBezTo>
                    <a:pt x="69117" y="3322323"/>
                    <a:pt x="45191" y="3312413"/>
                    <a:pt x="27551" y="3294773"/>
                  </a:cubicBezTo>
                  <a:cubicBezTo>
                    <a:pt x="9910" y="3277132"/>
                    <a:pt x="0" y="3253206"/>
                    <a:pt x="0" y="3228259"/>
                  </a:cubicBezTo>
                  <a:lnTo>
                    <a:pt x="0" y="94064"/>
                  </a:lnTo>
                  <a:cubicBezTo>
                    <a:pt x="0" y="69117"/>
                    <a:pt x="9910" y="45191"/>
                    <a:pt x="27551" y="27551"/>
                  </a:cubicBezTo>
                  <a:cubicBezTo>
                    <a:pt x="45191" y="9910"/>
                    <a:pt x="69117" y="0"/>
                    <a:pt x="94064" y="0"/>
                  </a:cubicBezTo>
                  <a:close/>
                </a:path>
              </a:pathLst>
            </a:custGeom>
            <a:solidFill>
              <a:srgbClr val="9C040C"/>
            </a:solidFill>
          </p:spPr>
        </p:sp>
        <p:sp>
          <p:nvSpPr>
            <p:cNvPr id="8" name="TextBox 8"/>
            <p:cNvSpPr txBox="1"/>
            <p:nvPr/>
          </p:nvSpPr>
          <p:spPr>
            <a:xfrm>
              <a:off x="8143649" y="2182321"/>
              <a:ext cx="8422699" cy="463075"/>
            </a:xfrm>
            <a:prstGeom prst="rect">
              <a:avLst/>
            </a:prstGeom>
          </p:spPr>
          <p:txBody>
            <a:bodyPr lIns="0" tIns="0" rIns="0" bIns="0" rtlCol="0" anchor="t">
              <a:spAutoFit/>
            </a:bodyPr>
            <a:lstStyle/>
            <a:p>
              <a:pPr algn="ctr">
                <a:lnSpc>
                  <a:spcPts val="3919"/>
                </a:lnSpc>
                <a:spcBef>
                  <a:spcPct val="0"/>
                </a:spcBef>
              </a:pPr>
              <a:r>
                <a:rPr lang="es-ES_tradnl" sz="2600">
                  <a:solidFill>
                    <a:srgbClr val="FFFFFF"/>
                  </a:solidFill>
                  <a:latin typeface="Corbel 1"/>
                </a:rPr>
                <a:t>Series originales con guión producidas en EEUU 2011-22</a:t>
              </a:r>
            </a:p>
          </p:txBody>
        </p:sp>
      </p:grpSp>
      <p:sp>
        <p:nvSpPr>
          <p:cNvPr id="12" name="AutoShape 3">
            <a:extLst>
              <a:ext uri="{FF2B5EF4-FFF2-40B4-BE49-F238E27FC236}">
                <a16:creationId xmlns:a16="http://schemas.microsoft.com/office/drawing/2014/main" id="{1DAD939E-7B25-CC39-0958-A59F4171F8DF}"/>
              </a:ext>
            </a:extLst>
          </p:cNvPr>
          <p:cNvSpPr/>
          <p:nvPr/>
        </p:nvSpPr>
        <p:spPr>
          <a:xfrm rot="-6548">
            <a:off x="723935" y="1377300"/>
            <a:ext cx="14040000" cy="9114"/>
          </a:xfrm>
          <a:prstGeom prst="line">
            <a:avLst/>
          </a:prstGeom>
          <a:ln w="57150" cap="flat">
            <a:solidFill>
              <a:srgbClr val="9C040C"/>
            </a:solidFill>
            <a:prstDash val="solid"/>
            <a:headEnd type="none" w="sm" len="sm"/>
            <a:tailEnd type="none" w="sm" len="sm"/>
          </a:ln>
        </p:spPr>
      </p:sp>
      <p:graphicFrame>
        <p:nvGraphicFramePr>
          <p:cNvPr id="82" name="Chart 81">
            <a:extLst>
              <a:ext uri="{FF2B5EF4-FFF2-40B4-BE49-F238E27FC236}">
                <a16:creationId xmlns:a16="http://schemas.microsoft.com/office/drawing/2014/main" id="{007CED0D-AC47-F64B-900B-E78EB30251BD}"/>
              </a:ext>
            </a:extLst>
          </p:cNvPr>
          <p:cNvGraphicFramePr/>
          <p:nvPr>
            <p:extLst>
              <p:ext uri="{D42A27DB-BD31-4B8C-83A1-F6EECF244321}">
                <p14:modId xmlns:p14="http://schemas.microsoft.com/office/powerpoint/2010/main" val="1379346719"/>
              </p:ext>
            </p:extLst>
          </p:nvPr>
        </p:nvGraphicFramePr>
        <p:xfrm>
          <a:off x="7759281" y="2373376"/>
          <a:ext cx="9550306" cy="5600136"/>
        </p:xfrm>
        <a:graphic>
          <a:graphicData uri="http://schemas.openxmlformats.org/drawingml/2006/chart">
            <c:chart xmlns:c="http://schemas.openxmlformats.org/drawingml/2006/chart" xmlns:r="http://schemas.openxmlformats.org/officeDocument/2006/relationships" r:id="rId3"/>
          </a:graphicData>
        </a:graphic>
      </p:graphicFrame>
      <p:grpSp>
        <p:nvGrpSpPr>
          <p:cNvPr id="101" name="Group 100">
            <a:extLst>
              <a:ext uri="{FF2B5EF4-FFF2-40B4-BE49-F238E27FC236}">
                <a16:creationId xmlns:a16="http://schemas.microsoft.com/office/drawing/2014/main" id="{C1FB3A18-ED1F-14DA-637F-BD6D80E8AA16}"/>
              </a:ext>
            </a:extLst>
          </p:cNvPr>
          <p:cNvGrpSpPr/>
          <p:nvPr/>
        </p:nvGrpSpPr>
        <p:grpSpPr>
          <a:xfrm>
            <a:off x="8203092" y="7354389"/>
            <a:ext cx="8694741" cy="387939"/>
            <a:chOff x="8203092" y="7354389"/>
            <a:chExt cx="8694741" cy="387939"/>
          </a:xfrm>
        </p:grpSpPr>
        <p:sp>
          <p:nvSpPr>
            <p:cNvPr id="87" name="Rounded Rectangle 86">
              <a:extLst>
                <a:ext uri="{FF2B5EF4-FFF2-40B4-BE49-F238E27FC236}">
                  <a16:creationId xmlns:a16="http://schemas.microsoft.com/office/drawing/2014/main" id="{C2CCEA9E-B698-D1A6-B5EB-AD545FEE34BA}"/>
                </a:ext>
              </a:extLst>
            </p:cNvPr>
            <p:cNvSpPr/>
            <p:nvPr/>
          </p:nvSpPr>
          <p:spPr>
            <a:xfrm>
              <a:off x="8203092" y="7354389"/>
              <a:ext cx="674045" cy="378822"/>
            </a:xfrm>
            <a:prstGeom prst="roundRect">
              <a:avLst>
                <a:gd name="adj" fmla="val 38989"/>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1" name="Rounded Rectangle 90">
              <a:extLst>
                <a:ext uri="{FF2B5EF4-FFF2-40B4-BE49-F238E27FC236}">
                  <a16:creationId xmlns:a16="http://schemas.microsoft.com/office/drawing/2014/main" id="{BA6EA7C4-E60B-9F97-5BAE-C97BFBA549A6}"/>
                </a:ext>
              </a:extLst>
            </p:cNvPr>
            <p:cNvSpPr/>
            <p:nvPr/>
          </p:nvSpPr>
          <p:spPr>
            <a:xfrm>
              <a:off x="9010049" y="7354389"/>
              <a:ext cx="674045" cy="378822"/>
            </a:xfrm>
            <a:prstGeom prst="roundRect">
              <a:avLst>
                <a:gd name="adj" fmla="val 38989"/>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2" name="Rounded Rectangle 91">
              <a:extLst>
                <a:ext uri="{FF2B5EF4-FFF2-40B4-BE49-F238E27FC236}">
                  <a16:creationId xmlns:a16="http://schemas.microsoft.com/office/drawing/2014/main" id="{C8BE2578-82DF-A91C-F5A3-CE53B327E6BE}"/>
                </a:ext>
              </a:extLst>
            </p:cNvPr>
            <p:cNvSpPr/>
            <p:nvPr/>
          </p:nvSpPr>
          <p:spPr>
            <a:xfrm>
              <a:off x="9811864" y="7354389"/>
              <a:ext cx="674045" cy="378822"/>
            </a:xfrm>
            <a:prstGeom prst="roundRect">
              <a:avLst>
                <a:gd name="adj" fmla="val 38989"/>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3" name="Rounded Rectangle 92">
              <a:extLst>
                <a:ext uri="{FF2B5EF4-FFF2-40B4-BE49-F238E27FC236}">
                  <a16:creationId xmlns:a16="http://schemas.microsoft.com/office/drawing/2014/main" id="{4C923DCF-DB09-BEBE-414F-D9D6FD10A0EB}"/>
                </a:ext>
              </a:extLst>
            </p:cNvPr>
            <p:cNvSpPr/>
            <p:nvPr/>
          </p:nvSpPr>
          <p:spPr>
            <a:xfrm>
              <a:off x="10623170" y="7354389"/>
              <a:ext cx="674045" cy="378822"/>
            </a:xfrm>
            <a:prstGeom prst="roundRect">
              <a:avLst>
                <a:gd name="adj" fmla="val 38989"/>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4" name="Rounded Rectangle 93">
              <a:extLst>
                <a:ext uri="{FF2B5EF4-FFF2-40B4-BE49-F238E27FC236}">
                  <a16:creationId xmlns:a16="http://schemas.microsoft.com/office/drawing/2014/main" id="{A664F2EC-D476-7D50-AB4A-EC1A66DC6184}"/>
                </a:ext>
              </a:extLst>
            </p:cNvPr>
            <p:cNvSpPr/>
            <p:nvPr/>
          </p:nvSpPr>
          <p:spPr>
            <a:xfrm>
              <a:off x="11414105" y="7354389"/>
              <a:ext cx="674045" cy="378822"/>
            </a:xfrm>
            <a:prstGeom prst="roundRect">
              <a:avLst>
                <a:gd name="adj" fmla="val 38989"/>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5" name="Rounded Rectangle 94">
              <a:extLst>
                <a:ext uri="{FF2B5EF4-FFF2-40B4-BE49-F238E27FC236}">
                  <a16:creationId xmlns:a16="http://schemas.microsoft.com/office/drawing/2014/main" id="{C480BF59-5088-051F-50C7-52DBAEAE65E8}"/>
                </a:ext>
              </a:extLst>
            </p:cNvPr>
            <p:cNvSpPr/>
            <p:nvPr/>
          </p:nvSpPr>
          <p:spPr>
            <a:xfrm>
              <a:off x="12211571" y="7354389"/>
              <a:ext cx="674045" cy="378822"/>
            </a:xfrm>
            <a:prstGeom prst="roundRect">
              <a:avLst>
                <a:gd name="adj" fmla="val 38989"/>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6" name="Rounded Rectangle 95">
              <a:extLst>
                <a:ext uri="{FF2B5EF4-FFF2-40B4-BE49-F238E27FC236}">
                  <a16:creationId xmlns:a16="http://schemas.microsoft.com/office/drawing/2014/main" id="{692F4778-AD91-ED2E-154E-DCE9F6F04E1F}"/>
                </a:ext>
              </a:extLst>
            </p:cNvPr>
            <p:cNvSpPr/>
            <p:nvPr/>
          </p:nvSpPr>
          <p:spPr>
            <a:xfrm>
              <a:off x="13022877" y="7363506"/>
              <a:ext cx="674045" cy="378822"/>
            </a:xfrm>
            <a:prstGeom prst="roundRect">
              <a:avLst>
                <a:gd name="adj" fmla="val 38989"/>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7" name="Rounded Rectangle 96">
              <a:extLst>
                <a:ext uri="{FF2B5EF4-FFF2-40B4-BE49-F238E27FC236}">
                  <a16:creationId xmlns:a16="http://schemas.microsoft.com/office/drawing/2014/main" id="{65BF5238-B798-ACC1-0502-7154D48766B0}"/>
                </a:ext>
              </a:extLst>
            </p:cNvPr>
            <p:cNvSpPr/>
            <p:nvPr/>
          </p:nvSpPr>
          <p:spPr>
            <a:xfrm>
              <a:off x="13829834" y="7363506"/>
              <a:ext cx="674045" cy="378822"/>
            </a:xfrm>
            <a:prstGeom prst="roundRect">
              <a:avLst>
                <a:gd name="adj" fmla="val 38989"/>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8" name="Rounded Rectangle 97">
              <a:extLst>
                <a:ext uri="{FF2B5EF4-FFF2-40B4-BE49-F238E27FC236}">
                  <a16:creationId xmlns:a16="http://schemas.microsoft.com/office/drawing/2014/main" id="{70742902-0768-740A-EA6D-EDAEBD6BF0BB}"/>
                </a:ext>
              </a:extLst>
            </p:cNvPr>
            <p:cNvSpPr/>
            <p:nvPr/>
          </p:nvSpPr>
          <p:spPr>
            <a:xfrm>
              <a:off x="14635143" y="7363506"/>
              <a:ext cx="674045" cy="378822"/>
            </a:xfrm>
            <a:prstGeom prst="roundRect">
              <a:avLst>
                <a:gd name="adj" fmla="val 38989"/>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9" name="Rounded Rectangle 98">
              <a:extLst>
                <a:ext uri="{FF2B5EF4-FFF2-40B4-BE49-F238E27FC236}">
                  <a16:creationId xmlns:a16="http://schemas.microsoft.com/office/drawing/2014/main" id="{C6242DBD-788B-83C5-0004-DE313ECAD282}"/>
                </a:ext>
              </a:extLst>
            </p:cNvPr>
            <p:cNvSpPr/>
            <p:nvPr/>
          </p:nvSpPr>
          <p:spPr>
            <a:xfrm>
              <a:off x="15422584" y="7363506"/>
              <a:ext cx="674045" cy="378822"/>
            </a:xfrm>
            <a:prstGeom prst="roundRect">
              <a:avLst>
                <a:gd name="adj" fmla="val 38989"/>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0" name="Rounded Rectangle 99">
              <a:extLst>
                <a:ext uri="{FF2B5EF4-FFF2-40B4-BE49-F238E27FC236}">
                  <a16:creationId xmlns:a16="http://schemas.microsoft.com/office/drawing/2014/main" id="{A8FBBA67-9960-369A-1157-DC8C65B3A802}"/>
                </a:ext>
              </a:extLst>
            </p:cNvPr>
            <p:cNvSpPr/>
            <p:nvPr/>
          </p:nvSpPr>
          <p:spPr>
            <a:xfrm>
              <a:off x="16223788" y="7354389"/>
              <a:ext cx="674045" cy="378822"/>
            </a:xfrm>
            <a:prstGeom prst="roundRect">
              <a:avLst>
                <a:gd name="adj" fmla="val 38989"/>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13" name="Group 112">
            <a:extLst>
              <a:ext uri="{FF2B5EF4-FFF2-40B4-BE49-F238E27FC236}">
                <a16:creationId xmlns:a16="http://schemas.microsoft.com/office/drawing/2014/main" id="{AAA13646-FBCE-8F27-896E-E741D45A2857}"/>
              </a:ext>
            </a:extLst>
          </p:cNvPr>
          <p:cNvGrpSpPr/>
          <p:nvPr/>
        </p:nvGrpSpPr>
        <p:grpSpPr>
          <a:xfrm>
            <a:off x="8210362" y="7337196"/>
            <a:ext cx="8691974" cy="382300"/>
            <a:chOff x="8244229" y="7371063"/>
            <a:chExt cx="8691974" cy="382300"/>
          </a:xfrm>
        </p:grpSpPr>
        <p:sp>
          <p:nvSpPr>
            <p:cNvPr id="102" name="TextBox 101">
              <a:extLst>
                <a:ext uri="{FF2B5EF4-FFF2-40B4-BE49-F238E27FC236}">
                  <a16:creationId xmlns:a16="http://schemas.microsoft.com/office/drawing/2014/main" id="{199EA84C-D5A0-29D6-926C-199A61925E62}"/>
                </a:ext>
              </a:extLst>
            </p:cNvPr>
            <p:cNvSpPr txBox="1"/>
            <p:nvPr/>
          </p:nvSpPr>
          <p:spPr>
            <a:xfrm>
              <a:off x="8244229" y="7374523"/>
              <a:ext cx="665912" cy="369332"/>
            </a:xfrm>
            <a:prstGeom prst="rect">
              <a:avLst/>
            </a:prstGeom>
            <a:noFill/>
          </p:spPr>
          <p:txBody>
            <a:bodyPr wrap="square" rtlCol="0">
              <a:spAutoFit/>
            </a:bodyPr>
            <a:lstStyle/>
            <a:p>
              <a:r>
                <a:rPr lang="es-ES_tradnl">
                  <a:solidFill>
                    <a:schemeClr val="bg1"/>
                  </a:solidFill>
                  <a:latin typeface="Corbel" panose="020B0503020204020204" pitchFamily="34" charset="0"/>
                </a:rPr>
                <a:t>2011</a:t>
              </a:r>
            </a:p>
          </p:txBody>
        </p:sp>
        <p:sp>
          <p:nvSpPr>
            <p:cNvPr id="103" name="TextBox 102">
              <a:extLst>
                <a:ext uri="{FF2B5EF4-FFF2-40B4-BE49-F238E27FC236}">
                  <a16:creationId xmlns:a16="http://schemas.microsoft.com/office/drawing/2014/main" id="{DC2F0061-08D7-94B4-998C-4D3E50692DE3}"/>
                </a:ext>
              </a:extLst>
            </p:cNvPr>
            <p:cNvSpPr txBox="1"/>
            <p:nvPr/>
          </p:nvSpPr>
          <p:spPr>
            <a:xfrm>
              <a:off x="9053179" y="7373834"/>
              <a:ext cx="665912" cy="369332"/>
            </a:xfrm>
            <a:prstGeom prst="rect">
              <a:avLst/>
            </a:prstGeom>
            <a:noFill/>
          </p:spPr>
          <p:txBody>
            <a:bodyPr wrap="square" rtlCol="0">
              <a:spAutoFit/>
            </a:bodyPr>
            <a:lstStyle/>
            <a:p>
              <a:r>
                <a:rPr lang="es-ES_tradnl">
                  <a:solidFill>
                    <a:schemeClr val="bg1"/>
                  </a:solidFill>
                  <a:latin typeface="Corbel" panose="020B0503020204020204" pitchFamily="34" charset="0"/>
                </a:rPr>
                <a:t>2013</a:t>
              </a:r>
            </a:p>
          </p:txBody>
        </p:sp>
        <p:sp>
          <p:nvSpPr>
            <p:cNvPr id="104" name="TextBox 103">
              <a:extLst>
                <a:ext uri="{FF2B5EF4-FFF2-40B4-BE49-F238E27FC236}">
                  <a16:creationId xmlns:a16="http://schemas.microsoft.com/office/drawing/2014/main" id="{7553CB8C-5273-DBF1-19EC-B7FE7630CEEC}"/>
                </a:ext>
              </a:extLst>
            </p:cNvPr>
            <p:cNvSpPr txBox="1"/>
            <p:nvPr/>
          </p:nvSpPr>
          <p:spPr>
            <a:xfrm>
              <a:off x="9858244" y="7373834"/>
              <a:ext cx="665912" cy="369332"/>
            </a:xfrm>
            <a:prstGeom prst="rect">
              <a:avLst/>
            </a:prstGeom>
            <a:noFill/>
          </p:spPr>
          <p:txBody>
            <a:bodyPr wrap="square" rtlCol="0">
              <a:spAutoFit/>
            </a:bodyPr>
            <a:lstStyle/>
            <a:p>
              <a:r>
                <a:rPr lang="es-ES_tradnl">
                  <a:solidFill>
                    <a:schemeClr val="bg1"/>
                  </a:solidFill>
                  <a:latin typeface="Corbel" panose="020B0503020204020204" pitchFamily="34" charset="0"/>
                </a:rPr>
                <a:t>2014</a:t>
              </a:r>
            </a:p>
          </p:txBody>
        </p:sp>
        <p:sp>
          <p:nvSpPr>
            <p:cNvPr id="105" name="TextBox 104">
              <a:extLst>
                <a:ext uri="{FF2B5EF4-FFF2-40B4-BE49-F238E27FC236}">
                  <a16:creationId xmlns:a16="http://schemas.microsoft.com/office/drawing/2014/main" id="{11A3B1AF-D367-872F-7F2A-476927DA9040}"/>
                </a:ext>
              </a:extLst>
            </p:cNvPr>
            <p:cNvSpPr txBox="1"/>
            <p:nvPr/>
          </p:nvSpPr>
          <p:spPr>
            <a:xfrm>
              <a:off x="10665657" y="7373834"/>
              <a:ext cx="665912" cy="369332"/>
            </a:xfrm>
            <a:prstGeom prst="rect">
              <a:avLst/>
            </a:prstGeom>
            <a:noFill/>
          </p:spPr>
          <p:txBody>
            <a:bodyPr wrap="square" rtlCol="0">
              <a:spAutoFit/>
            </a:bodyPr>
            <a:lstStyle/>
            <a:p>
              <a:r>
                <a:rPr lang="es-ES_tradnl">
                  <a:solidFill>
                    <a:schemeClr val="bg1"/>
                  </a:solidFill>
                  <a:latin typeface="Corbel" panose="020B0503020204020204" pitchFamily="34" charset="0"/>
                </a:rPr>
                <a:t>2015</a:t>
              </a:r>
            </a:p>
          </p:txBody>
        </p:sp>
        <p:sp>
          <p:nvSpPr>
            <p:cNvPr id="106" name="TextBox 105">
              <a:extLst>
                <a:ext uri="{FF2B5EF4-FFF2-40B4-BE49-F238E27FC236}">
                  <a16:creationId xmlns:a16="http://schemas.microsoft.com/office/drawing/2014/main" id="{992C9F97-F585-6EE7-4071-CE36D4C1660A}"/>
                </a:ext>
              </a:extLst>
            </p:cNvPr>
            <p:cNvSpPr txBox="1"/>
            <p:nvPr/>
          </p:nvSpPr>
          <p:spPr>
            <a:xfrm>
              <a:off x="11462833" y="7382003"/>
              <a:ext cx="665912" cy="369332"/>
            </a:xfrm>
            <a:prstGeom prst="rect">
              <a:avLst/>
            </a:prstGeom>
            <a:noFill/>
          </p:spPr>
          <p:txBody>
            <a:bodyPr wrap="square" rtlCol="0">
              <a:spAutoFit/>
            </a:bodyPr>
            <a:lstStyle/>
            <a:p>
              <a:r>
                <a:rPr lang="es-ES_tradnl">
                  <a:solidFill>
                    <a:schemeClr val="bg1"/>
                  </a:solidFill>
                  <a:latin typeface="Corbel" panose="020B0503020204020204" pitchFamily="34" charset="0"/>
                </a:rPr>
                <a:t>2016</a:t>
              </a:r>
            </a:p>
          </p:txBody>
        </p:sp>
        <p:sp>
          <p:nvSpPr>
            <p:cNvPr id="107" name="TextBox 106">
              <a:extLst>
                <a:ext uri="{FF2B5EF4-FFF2-40B4-BE49-F238E27FC236}">
                  <a16:creationId xmlns:a16="http://schemas.microsoft.com/office/drawing/2014/main" id="{47D10047-7441-B05B-7859-D1A82982F4AA}"/>
                </a:ext>
              </a:extLst>
            </p:cNvPr>
            <p:cNvSpPr txBox="1"/>
            <p:nvPr/>
          </p:nvSpPr>
          <p:spPr>
            <a:xfrm>
              <a:off x="12261527" y="7373834"/>
              <a:ext cx="665912" cy="369332"/>
            </a:xfrm>
            <a:prstGeom prst="rect">
              <a:avLst/>
            </a:prstGeom>
            <a:noFill/>
          </p:spPr>
          <p:txBody>
            <a:bodyPr wrap="square" rtlCol="0">
              <a:spAutoFit/>
            </a:bodyPr>
            <a:lstStyle/>
            <a:p>
              <a:r>
                <a:rPr lang="es-ES_tradnl">
                  <a:solidFill>
                    <a:schemeClr val="bg1"/>
                  </a:solidFill>
                  <a:latin typeface="Corbel" panose="020B0503020204020204" pitchFamily="34" charset="0"/>
                </a:rPr>
                <a:t>2017</a:t>
              </a:r>
            </a:p>
          </p:txBody>
        </p:sp>
        <p:sp>
          <p:nvSpPr>
            <p:cNvPr id="108" name="TextBox 107">
              <a:extLst>
                <a:ext uri="{FF2B5EF4-FFF2-40B4-BE49-F238E27FC236}">
                  <a16:creationId xmlns:a16="http://schemas.microsoft.com/office/drawing/2014/main" id="{EC12861B-71D8-0ADB-C7DB-51AA7E0341FB}"/>
                </a:ext>
              </a:extLst>
            </p:cNvPr>
            <p:cNvSpPr txBox="1"/>
            <p:nvPr/>
          </p:nvSpPr>
          <p:spPr>
            <a:xfrm>
              <a:off x="13077513" y="7373834"/>
              <a:ext cx="665912" cy="369332"/>
            </a:xfrm>
            <a:prstGeom prst="rect">
              <a:avLst/>
            </a:prstGeom>
            <a:noFill/>
          </p:spPr>
          <p:txBody>
            <a:bodyPr wrap="square" rtlCol="0">
              <a:spAutoFit/>
            </a:bodyPr>
            <a:lstStyle/>
            <a:p>
              <a:r>
                <a:rPr lang="es-ES_tradnl">
                  <a:solidFill>
                    <a:schemeClr val="bg1"/>
                  </a:solidFill>
                  <a:latin typeface="Corbel" panose="020B0503020204020204" pitchFamily="34" charset="0"/>
                </a:rPr>
                <a:t>2018</a:t>
              </a:r>
            </a:p>
          </p:txBody>
        </p:sp>
        <p:sp>
          <p:nvSpPr>
            <p:cNvPr id="109" name="TextBox 108">
              <a:extLst>
                <a:ext uri="{FF2B5EF4-FFF2-40B4-BE49-F238E27FC236}">
                  <a16:creationId xmlns:a16="http://schemas.microsoft.com/office/drawing/2014/main" id="{C8B00C94-8D6A-8295-E014-34E7127EF3B1}"/>
                </a:ext>
              </a:extLst>
            </p:cNvPr>
            <p:cNvSpPr txBox="1"/>
            <p:nvPr/>
          </p:nvSpPr>
          <p:spPr>
            <a:xfrm>
              <a:off x="13876670" y="7384031"/>
              <a:ext cx="665912" cy="369332"/>
            </a:xfrm>
            <a:prstGeom prst="rect">
              <a:avLst/>
            </a:prstGeom>
            <a:noFill/>
          </p:spPr>
          <p:txBody>
            <a:bodyPr wrap="square" rtlCol="0">
              <a:spAutoFit/>
            </a:bodyPr>
            <a:lstStyle/>
            <a:p>
              <a:r>
                <a:rPr lang="es-ES_tradnl">
                  <a:solidFill>
                    <a:schemeClr val="bg1"/>
                  </a:solidFill>
                  <a:latin typeface="Corbel" panose="020B0503020204020204" pitchFamily="34" charset="0"/>
                </a:rPr>
                <a:t>2019</a:t>
              </a:r>
            </a:p>
          </p:txBody>
        </p:sp>
        <p:sp>
          <p:nvSpPr>
            <p:cNvPr id="110" name="TextBox 109">
              <a:extLst>
                <a:ext uri="{FF2B5EF4-FFF2-40B4-BE49-F238E27FC236}">
                  <a16:creationId xmlns:a16="http://schemas.microsoft.com/office/drawing/2014/main" id="{EB0E999D-2822-0699-C18E-686FAB59E7E0}"/>
                </a:ext>
              </a:extLst>
            </p:cNvPr>
            <p:cNvSpPr txBox="1"/>
            <p:nvPr/>
          </p:nvSpPr>
          <p:spPr>
            <a:xfrm>
              <a:off x="14693093" y="7381768"/>
              <a:ext cx="665912" cy="369332"/>
            </a:xfrm>
            <a:prstGeom prst="rect">
              <a:avLst/>
            </a:prstGeom>
            <a:noFill/>
          </p:spPr>
          <p:txBody>
            <a:bodyPr wrap="square" rtlCol="0">
              <a:spAutoFit/>
            </a:bodyPr>
            <a:lstStyle/>
            <a:p>
              <a:r>
                <a:rPr lang="es-ES_tradnl">
                  <a:solidFill>
                    <a:schemeClr val="bg1"/>
                  </a:solidFill>
                  <a:latin typeface="Corbel" panose="020B0503020204020204" pitchFamily="34" charset="0"/>
                </a:rPr>
                <a:t>2020</a:t>
              </a:r>
            </a:p>
          </p:txBody>
        </p:sp>
        <p:sp>
          <p:nvSpPr>
            <p:cNvPr id="111" name="TextBox 110">
              <a:extLst>
                <a:ext uri="{FF2B5EF4-FFF2-40B4-BE49-F238E27FC236}">
                  <a16:creationId xmlns:a16="http://schemas.microsoft.com/office/drawing/2014/main" id="{B13ACC0F-0F04-0000-C609-B9E10CE08AC5}"/>
                </a:ext>
              </a:extLst>
            </p:cNvPr>
            <p:cNvSpPr txBox="1"/>
            <p:nvPr/>
          </p:nvSpPr>
          <p:spPr>
            <a:xfrm>
              <a:off x="15472401" y="7381768"/>
              <a:ext cx="665912" cy="369332"/>
            </a:xfrm>
            <a:prstGeom prst="rect">
              <a:avLst/>
            </a:prstGeom>
            <a:noFill/>
          </p:spPr>
          <p:txBody>
            <a:bodyPr wrap="square" rtlCol="0">
              <a:spAutoFit/>
            </a:bodyPr>
            <a:lstStyle/>
            <a:p>
              <a:r>
                <a:rPr lang="es-ES_tradnl">
                  <a:solidFill>
                    <a:schemeClr val="bg1"/>
                  </a:solidFill>
                  <a:latin typeface="Corbel" panose="020B0503020204020204" pitchFamily="34" charset="0"/>
                </a:rPr>
                <a:t>2021</a:t>
              </a:r>
            </a:p>
          </p:txBody>
        </p:sp>
        <p:sp>
          <p:nvSpPr>
            <p:cNvPr id="112" name="TextBox 111">
              <a:extLst>
                <a:ext uri="{FF2B5EF4-FFF2-40B4-BE49-F238E27FC236}">
                  <a16:creationId xmlns:a16="http://schemas.microsoft.com/office/drawing/2014/main" id="{C86B8AD6-2704-868D-E83E-1F51BA9C002F}"/>
                </a:ext>
              </a:extLst>
            </p:cNvPr>
            <p:cNvSpPr txBox="1"/>
            <p:nvPr/>
          </p:nvSpPr>
          <p:spPr>
            <a:xfrm>
              <a:off x="16270291" y="7371063"/>
              <a:ext cx="665912" cy="369332"/>
            </a:xfrm>
            <a:prstGeom prst="rect">
              <a:avLst/>
            </a:prstGeom>
            <a:noFill/>
          </p:spPr>
          <p:txBody>
            <a:bodyPr wrap="square" rtlCol="0">
              <a:spAutoFit/>
            </a:bodyPr>
            <a:lstStyle/>
            <a:p>
              <a:r>
                <a:rPr lang="es-ES_tradnl">
                  <a:solidFill>
                    <a:schemeClr val="bg1"/>
                  </a:solidFill>
                  <a:latin typeface="Corbel" panose="020B0503020204020204" pitchFamily="34" charset="0"/>
                </a:rPr>
                <a:t>2022</a:t>
              </a:r>
            </a:p>
          </p:txBody>
        </p:sp>
      </p:grpSp>
      <p:sp>
        <p:nvSpPr>
          <p:cNvPr id="83" name="Freeform 10">
            <a:extLst>
              <a:ext uri="{FF2B5EF4-FFF2-40B4-BE49-F238E27FC236}">
                <a16:creationId xmlns:a16="http://schemas.microsoft.com/office/drawing/2014/main" id="{049852A5-6F17-909D-5DDF-A7990EADEEE0}"/>
              </a:ext>
            </a:extLst>
          </p:cNvPr>
          <p:cNvSpPr/>
          <p:nvPr/>
        </p:nvSpPr>
        <p:spPr>
          <a:xfrm>
            <a:off x="891931" y="6257173"/>
            <a:ext cx="6191195" cy="1227635"/>
          </a:xfrm>
          <a:custGeom>
            <a:avLst/>
            <a:gdLst/>
            <a:ahLst/>
            <a:cxnLst/>
            <a:rect l="l" t="t" r="r" b="b"/>
            <a:pathLst>
              <a:path w="528022" h="167211">
                <a:moveTo>
                  <a:pt x="0" y="0"/>
                </a:moveTo>
                <a:lnTo>
                  <a:pt x="528022" y="0"/>
                </a:lnTo>
                <a:lnTo>
                  <a:pt x="528022" y="167211"/>
                </a:lnTo>
                <a:lnTo>
                  <a:pt x="0" y="167211"/>
                </a:lnTo>
                <a:close/>
              </a:path>
            </a:pathLst>
          </a:custGeom>
          <a:solidFill>
            <a:srgbClr val="9C040C"/>
          </a:solidFill>
        </p:spPr>
      </p:sp>
      <p:sp>
        <p:nvSpPr>
          <p:cNvPr id="84" name="TextBox 15">
            <a:extLst>
              <a:ext uri="{FF2B5EF4-FFF2-40B4-BE49-F238E27FC236}">
                <a16:creationId xmlns:a16="http://schemas.microsoft.com/office/drawing/2014/main" id="{6329A27F-1CD4-8226-108F-F4EE31ECD194}"/>
              </a:ext>
            </a:extLst>
          </p:cNvPr>
          <p:cNvSpPr txBox="1"/>
          <p:nvPr/>
        </p:nvSpPr>
        <p:spPr>
          <a:xfrm>
            <a:off x="1111082" y="6347886"/>
            <a:ext cx="4013899" cy="956480"/>
          </a:xfrm>
          <a:prstGeom prst="rect">
            <a:avLst/>
          </a:prstGeom>
        </p:spPr>
        <p:txBody>
          <a:bodyPr wrap="square" lIns="0" tIns="0" rIns="0" bIns="0" rtlCol="0" anchor="t">
            <a:spAutoFit/>
          </a:bodyPr>
          <a:lstStyle/>
          <a:p>
            <a:pPr>
              <a:lnSpc>
                <a:spcPts val="3919"/>
              </a:lnSpc>
            </a:pPr>
            <a:r>
              <a:rPr lang="es-ES_tradnl" sz="2400">
                <a:solidFill>
                  <a:srgbClr val="FFFFFF"/>
                </a:solidFill>
                <a:latin typeface="Corbel 1"/>
              </a:rPr>
              <a:t>Incremento del volumen de producción de largometrajes</a:t>
            </a:r>
          </a:p>
        </p:txBody>
      </p:sp>
      <p:sp>
        <p:nvSpPr>
          <p:cNvPr id="141" name="Freeform 10">
            <a:extLst>
              <a:ext uri="{FF2B5EF4-FFF2-40B4-BE49-F238E27FC236}">
                <a16:creationId xmlns:a16="http://schemas.microsoft.com/office/drawing/2014/main" id="{CF58E89F-03D0-842E-36DA-F6005F677CFF}"/>
              </a:ext>
            </a:extLst>
          </p:cNvPr>
          <p:cNvSpPr/>
          <p:nvPr/>
        </p:nvSpPr>
        <p:spPr>
          <a:xfrm>
            <a:off x="866078" y="7694950"/>
            <a:ext cx="6217049" cy="2192000"/>
          </a:xfrm>
          <a:custGeom>
            <a:avLst/>
            <a:gdLst/>
            <a:ahLst/>
            <a:cxnLst/>
            <a:rect l="l" t="t" r="r" b="b"/>
            <a:pathLst>
              <a:path w="528022" h="167211">
                <a:moveTo>
                  <a:pt x="0" y="0"/>
                </a:moveTo>
                <a:lnTo>
                  <a:pt x="528022" y="0"/>
                </a:lnTo>
                <a:lnTo>
                  <a:pt x="528022" y="167211"/>
                </a:lnTo>
                <a:lnTo>
                  <a:pt x="0" y="167211"/>
                </a:lnTo>
                <a:close/>
              </a:path>
            </a:pathLst>
          </a:custGeom>
          <a:solidFill>
            <a:srgbClr val="304D5B">
              <a:alpha val="87843"/>
            </a:srgbClr>
          </a:solidFill>
        </p:spPr>
      </p:sp>
      <p:sp>
        <p:nvSpPr>
          <p:cNvPr id="142" name="TextBox 15">
            <a:extLst>
              <a:ext uri="{FF2B5EF4-FFF2-40B4-BE49-F238E27FC236}">
                <a16:creationId xmlns:a16="http://schemas.microsoft.com/office/drawing/2014/main" id="{77F9A227-DB41-A37C-F3AB-C47EE156CE98}"/>
              </a:ext>
            </a:extLst>
          </p:cNvPr>
          <p:cNvSpPr txBox="1"/>
          <p:nvPr/>
        </p:nvSpPr>
        <p:spPr>
          <a:xfrm>
            <a:off x="987180" y="7717682"/>
            <a:ext cx="5905185" cy="1956754"/>
          </a:xfrm>
          <a:prstGeom prst="rect">
            <a:avLst/>
          </a:prstGeom>
        </p:spPr>
        <p:txBody>
          <a:bodyPr wrap="square" lIns="0" tIns="0" rIns="0" bIns="0" rtlCol="0" anchor="t">
            <a:spAutoFit/>
          </a:bodyPr>
          <a:lstStyle/>
          <a:p>
            <a:pPr>
              <a:lnSpc>
                <a:spcPts val="3919"/>
              </a:lnSpc>
            </a:pPr>
            <a:r>
              <a:rPr lang="es-ES_tradnl" sz="2400">
                <a:solidFill>
                  <a:srgbClr val="FFFFFF"/>
                </a:solidFill>
                <a:latin typeface="Corbel 1"/>
              </a:rPr>
              <a:t>América Latina solo atrajo alrededor de un 3% de inversión en producción internacional en 2019 -  pero es un territorio con un potencial de crecimiento significativo. </a:t>
            </a:r>
          </a:p>
        </p:txBody>
      </p:sp>
      <p:sp>
        <p:nvSpPr>
          <p:cNvPr id="145" name="TextBox 15">
            <a:extLst>
              <a:ext uri="{FF2B5EF4-FFF2-40B4-BE49-F238E27FC236}">
                <a16:creationId xmlns:a16="http://schemas.microsoft.com/office/drawing/2014/main" id="{14EB0BCA-8215-DBC6-8B60-D24C94EF20BA}"/>
              </a:ext>
            </a:extLst>
          </p:cNvPr>
          <p:cNvSpPr txBox="1"/>
          <p:nvPr/>
        </p:nvSpPr>
        <p:spPr>
          <a:xfrm>
            <a:off x="5296162" y="6496693"/>
            <a:ext cx="1500953" cy="537583"/>
          </a:xfrm>
          <a:prstGeom prst="rect">
            <a:avLst/>
          </a:prstGeom>
        </p:spPr>
        <p:txBody>
          <a:bodyPr wrap="square" lIns="0" tIns="0" rIns="0" bIns="0" rtlCol="0" anchor="t">
            <a:spAutoFit/>
          </a:bodyPr>
          <a:lstStyle/>
          <a:p>
            <a:pPr algn="ctr">
              <a:lnSpc>
                <a:spcPts val="3919"/>
              </a:lnSpc>
            </a:pPr>
            <a:r>
              <a:rPr lang="es-ES_tradnl" sz="4800">
                <a:solidFill>
                  <a:srgbClr val="FFFFFF"/>
                </a:solidFill>
                <a:latin typeface="Corbel 1"/>
              </a:rPr>
              <a:t>10%</a:t>
            </a:r>
          </a:p>
        </p:txBody>
      </p:sp>
      <p:sp>
        <p:nvSpPr>
          <p:cNvPr id="146" name="Freeform 10">
            <a:extLst>
              <a:ext uri="{FF2B5EF4-FFF2-40B4-BE49-F238E27FC236}">
                <a16:creationId xmlns:a16="http://schemas.microsoft.com/office/drawing/2014/main" id="{CE2836EC-85CE-9685-5B2F-42C3A11B5BD1}"/>
              </a:ext>
            </a:extLst>
          </p:cNvPr>
          <p:cNvSpPr/>
          <p:nvPr/>
        </p:nvSpPr>
        <p:spPr>
          <a:xfrm>
            <a:off x="866077" y="4781297"/>
            <a:ext cx="6217049" cy="1227635"/>
          </a:xfrm>
          <a:custGeom>
            <a:avLst/>
            <a:gdLst/>
            <a:ahLst/>
            <a:cxnLst/>
            <a:rect l="l" t="t" r="r" b="b"/>
            <a:pathLst>
              <a:path w="528022" h="167211">
                <a:moveTo>
                  <a:pt x="0" y="0"/>
                </a:moveTo>
                <a:lnTo>
                  <a:pt x="528022" y="0"/>
                </a:lnTo>
                <a:lnTo>
                  <a:pt x="528022" y="167211"/>
                </a:lnTo>
                <a:lnTo>
                  <a:pt x="0" y="167211"/>
                </a:lnTo>
                <a:close/>
              </a:path>
            </a:pathLst>
          </a:custGeom>
          <a:solidFill>
            <a:srgbClr val="304D5B">
              <a:alpha val="87843"/>
            </a:srgbClr>
          </a:solidFill>
        </p:spPr>
      </p:sp>
      <p:sp>
        <p:nvSpPr>
          <p:cNvPr id="147" name="Freeform 10">
            <a:extLst>
              <a:ext uri="{FF2B5EF4-FFF2-40B4-BE49-F238E27FC236}">
                <a16:creationId xmlns:a16="http://schemas.microsoft.com/office/drawing/2014/main" id="{5B0B021F-23F8-F9A2-7A97-B70960EEB563}"/>
              </a:ext>
            </a:extLst>
          </p:cNvPr>
          <p:cNvSpPr/>
          <p:nvPr/>
        </p:nvSpPr>
        <p:spPr>
          <a:xfrm>
            <a:off x="866077" y="3343521"/>
            <a:ext cx="6191195" cy="1227635"/>
          </a:xfrm>
          <a:custGeom>
            <a:avLst/>
            <a:gdLst/>
            <a:ahLst/>
            <a:cxnLst/>
            <a:rect l="l" t="t" r="r" b="b"/>
            <a:pathLst>
              <a:path w="528022" h="167211">
                <a:moveTo>
                  <a:pt x="0" y="0"/>
                </a:moveTo>
                <a:lnTo>
                  <a:pt x="528022" y="0"/>
                </a:lnTo>
                <a:lnTo>
                  <a:pt x="528022" y="167211"/>
                </a:lnTo>
                <a:lnTo>
                  <a:pt x="0" y="167211"/>
                </a:lnTo>
                <a:close/>
              </a:path>
            </a:pathLst>
          </a:custGeom>
          <a:solidFill>
            <a:srgbClr val="9C040C"/>
          </a:solidFill>
        </p:spPr>
      </p:sp>
      <p:sp>
        <p:nvSpPr>
          <p:cNvPr id="148" name="TextBox 15">
            <a:extLst>
              <a:ext uri="{FF2B5EF4-FFF2-40B4-BE49-F238E27FC236}">
                <a16:creationId xmlns:a16="http://schemas.microsoft.com/office/drawing/2014/main" id="{0F4D320F-8FB4-1E55-6401-0FFDB6AC58C1}"/>
              </a:ext>
            </a:extLst>
          </p:cNvPr>
          <p:cNvSpPr txBox="1"/>
          <p:nvPr/>
        </p:nvSpPr>
        <p:spPr>
          <a:xfrm>
            <a:off x="1083643" y="3423289"/>
            <a:ext cx="3566734" cy="956480"/>
          </a:xfrm>
          <a:prstGeom prst="rect">
            <a:avLst/>
          </a:prstGeom>
        </p:spPr>
        <p:txBody>
          <a:bodyPr wrap="square" lIns="0" tIns="0" rIns="0" bIns="0" rtlCol="0" anchor="t">
            <a:spAutoFit/>
          </a:bodyPr>
          <a:lstStyle/>
          <a:p>
            <a:pPr>
              <a:lnSpc>
                <a:spcPts val="3919"/>
              </a:lnSpc>
            </a:pPr>
            <a:r>
              <a:rPr lang="es-ES_tradnl" sz="2400">
                <a:solidFill>
                  <a:srgbClr val="FFFFFF"/>
                </a:solidFill>
                <a:latin typeface="Corbel 1"/>
              </a:rPr>
              <a:t>Gasto total en contenido mundial 2022</a:t>
            </a:r>
          </a:p>
        </p:txBody>
      </p:sp>
      <p:sp>
        <p:nvSpPr>
          <p:cNvPr id="149" name="TextBox 15">
            <a:extLst>
              <a:ext uri="{FF2B5EF4-FFF2-40B4-BE49-F238E27FC236}">
                <a16:creationId xmlns:a16="http://schemas.microsoft.com/office/drawing/2014/main" id="{4F9F864F-AECF-C2CC-0406-4C74A43840F3}"/>
              </a:ext>
            </a:extLst>
          </p:cNvPr>
          <p:cNvSpPr txBox="1"/>
          <p:nvPr/>
        </p:nvSpPr>
        <p:spPr>
          <a:xfrm>
            <a:off x="4918041" y="3510003"/>
            <a:ext cx="2041423" cy="861774"/>
          </a:xfrm>
          <a:prstGeom prst="rect">
            <a:avLst/>
          </a:prstGeom>
        </p:spPr>
        <p:txBody>
          <a:bodyPr wrap="square" lIns="0" tIns="0" rIns="0" bIns="0" rtlCol="0" anchor="t">
            <a:spAutoFit/>
          </a:bodyPr>
          <a:lstStyle/>
          <a:p>
            <a:pPr algn="ctr"/>
            <a:r>
              <a:rPr lang="es-ES_tradnl" sz="3600" b="1">
                <a:solidFill>
                  <a:schemeClr val="bg1"/>
                </a:solidFill>
                <a:latin typeface="Corbel" panose="020B0503020204020204" pitchFamily="34" charset="0"/>
              </a:rPr>
              <a:t>US$238</a:t>
            </a:r>
          </a:p>
          <a:p>
            <a:pPr algn="ctr"/>
            <a:r>
              <a:rPr lang="es-ES_tradnl" sz="2000" b="1">
                <a:solidFill>
                  <a:schemeClr val="bg1"/>
                </a:solidFill>
                <a:latin typeface="Corbel" panose="020B0503020204020204" pitchFamily="34" charset="0"/>
              </a:rPr>
              <a:t>miles de millones</a:t>
            </a:r>
          </a:p>
        </p:txBody>
      </p:sp>
      <p:sp>
        <p:nvSpPr>
          <p:cNvPr id="150" name="TextBox 15">
            <a:extLst>
              <a:ext uri="{FF2B5EF4-FFF2-40B4-BE49-F238E27FC236}">
                <a16:creationId xmlns:a16="http://schemas.microsoft.com/office/drawing/2014/main" id="{D8AF8E3A-E983-C3FF-00A5-6B2E31B9D612}"/>
              </a:ext>
            </a:extLst>
          </p:cNvPr>
          <p:cNvSpPr txBox="1"/>
          <p:nvPr/>
        </p:nvSpPr>
        <p:spPr>
          <a:xfrm>
            <a:off x="1083642" y="4904748"/>
            <a:ext cx="4478957" cy="956480"/>
          </a:xfrm>
          <a:prstGeom prst="rect">
            <a:avLst/>
          </a:prstGeom>
        </p:spPr>
        <p:txBody>
          <a:bodyPr wrap="square" lIns="0" tIns="0" rIns="0" bIns="0" rtlCol="0" anchor="t">
            <a:spAutoFit/>
          </a:bodyPr>
          <a:lstStyle/>
          <a:p>
            <a:pPr>
              <a:lnSpc>
                <a:spcPts val="3919"/>
              </a:lnSpc>
            </a:pPr>
            <a:r>
              <a:rPr lang="es-ES_tradnl" sz="2400">
                <a:solidFill>
                  <a:srgbClr val="FFFFFF"/>
                </a:solidFill>
                <a:latin typeface="Corbel 1"/>
              </a:rPr>
              <a:t>Incentivos Audiovisuales para la producción a nivel mundial</a:t>
            </a:r>
          </a:p>
        </p:txBody>
      </p:sp>
      <p:sp>
        <p:nvSpPr>
          <p:cNvPr id="151" name="TextBox 15">
            <a:extLst>
              <a:ext uri="{FF2B5EF4-FFF2-40B4-BE49-F238E27FC236}">
                <a16:creationId xmlns:a16="http://schemas.microsoft.com/office/drawing/2014/main" id="{21E89763-0F90-FC83-F01D-F1C460C3D368}"/>
              </a:ext>
            </a:extLst>
          </p:cNvPr>
          <p:cNvSpPr txBox="1"/>
          <p:nvPr/>
        </p:nvSpPr>
        <p:spPr>
          <a:xfrm>
            <a:off x="5330027" y="5010150"/>
            <a:ext cx="2041423" cy="677108"/>
          </a:xfrm>
          <a:prstGeom prst="rect">
            <a:avLst/>
          </a:prstGeom>
        </p:spPr>
        <p:txBody>
          <a:bodyPr wrap="square" lIns="0" tIns="0" rIns="0" bIns="0" rtlCol="0" anchor="t">
            <a:spAutoFit/>
          </a:bodyPr>
          <a:lstStyle/>
          <a:p>
            <a:pPr algn="ctr"/>
            <a:r>
              <a:rPr lang="es-ES_tradnl" sz="4400" b="1">
                <a:solidFill>
                  <a:schemeClr val="bg1"/>
                </a:solidFill>
                <a:latin typeface="Corbel" panose="020B0503020204020204" pitchFamily="34" charset="0"/>
              </a:rPr>
              <a:t>111</a:t>
            </a:r>
            <a:endParaRPr lang="es-ES_tradnl" sz="2800" b="1">
              <a:solidFill>
                <a:schemeClr val="bg1"/>
              </a:solidFill>
              <a:latin typeface="Corbel" panose="020B0503020204020204" pitchFamily="34" charset="0"/>
            </a:endParaRPr>
          </a:p>
        </p:txBody>
      </p:sp>
      <p:sp>
        <p:nvSpPr>
          <p:cNvPr id="4" name="TextBox 3">
            <a:extLst>
              <a:ext uri="{FF2B5EF4-FFF2-40B4-BE49-F238E27FC236}">
                <a16:creationId xmlns:a16="http://schemas.microsoft.com/office/drawing/2014/main" id="{FE2BD802-4AA7-CA5E-CC64-1580BCF956A6}"/>
              </a:ext>
            </a:extLst>
          </p:cNvPr>
          <p:cNvSpPr txBox="1"/>
          <p:nvPr/>
        </p:nvSpPr>
        <p:spPr>
          <a:xfrm>
            <a:off x="723936" y="1517924"/>
            <a:ext cx="15869079" cy="1517082"/>
          </a:xfrm>
          <a:prstGeom prst="rect">
            <a:avLst/>
          </a:prstGeom>
          <a:noFill/>
        </p:spPr>
        <p:txBody>
          <a:bodyPr wrap="square" rtlCol="0">
            <a:spAutoFit/>
          </a:bodyPr>
          <a:lstStyle/>
          <a:p>
            <a:pPr>
              <a:lnSpc>
                <a:spcPts val="3824"/>
              </a:lnSpc>
            </a:pPr>
            <a:r>
              <a:rPr lang="es-ES_tradnl" sz="2500" b="1" spc="58">
                <a:latin typeface="Corbel" panose="020B0503020204020204" pitchFamily="34" charset="0"/>
              </a:rPr>
              <a:t>La producción audiovisual es un sector en el que hay actualmente un crecimiento global significativo -  gobiernos de todo el mundo están, en respuesta, introduciendo incentivos y otros métodos de intervención para estimular la producción.</a:t>
            </a:r>
            <a:endParaRPr lang="es-ES_tradnl" sz="2500"/>
          </a:p>
        </p:txBody>
      </p:sp>
      <p:sp>
        <p:nvSpPr>
          <p:cNvPr id="9" name="TextBox 8">
            <a:extLst>
              <a:ext uri="{FF2B5EF4-FFF2-40B4-BE49-F238E27FC236}">
                <a16:creationId xmlns:a16="http://schemas.microsoft.com/office/drawing/2014/main" id="{04711759-9458-1E38-4CA0-5D27D8A4AF3E}"/>
              </a:ext>
            </a:extLst>
          </p:cNvPr>
          <p:cNvSpPr txBox="1"/>
          <p:nvPr/>
        </p:nvSpPr>
        <p:spPr>
          <a:xfrm>
            <a:off x="5124981" y="6941842"/>
            <a:ext cx="1856676" cy="375166"/>
          </a:xfrm>
          <a:prstGeom prst="rect">
            <a:avLst/>
          </a:prstGeom>
          <a:noFill/>
        </p:spPr>
        <p:txBody>
          <a:bodyPr wrap="square">
            <a:spAutoFit/>
          </a:bodyPr>
          <a:lstStyle/>
          <a:p>
            <a:r>
              <a:rPr lang="es-ES_tradnl" sz="1800" b="1">
                <a:solidFill>
                  <a:schemeClr val="bg1"/>
                </a:solidFill>
                <a:latin typeface="Corbel" panose="020B0503020204020204" pitchFamily="34" charset="0"/>
              </a:rPr>
              <a:t>(últimos 5 años)</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105F353C-D9A3-BBB1-54AC-E80E0660F117}"/>
              </a:ext>
            </a:extLst>
          </p:cNvPr>
          <p:cNvSpPr/>
          <p:nvPr/>
        </p:nvSpPr>
        <p:spPr>
          <a:xfrm flipH="1">
            <a:off x="0" y="0"/>
            <a:ext cx="18288000" cy="10287000"/>
          </a:xfrm>
          <a:prstGeom prst="rtTriangle">
            <a:avLst/>
          </a:prstGeom>
          <a:solidFill>
            <a:srgbClr val="470103">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c</a:t>
            </a:r>
          </a:p>
        </p:txBody>
      </p:sp>
      <p:sp>
        <p:nvSpPr>
          <p:cNvPr id="3" name="Rounded Rectangle 2">
            <a:extLst>
              <a:ext uri="{FF2B5EF4-FFF2-40B4-BE49-F238E27FC236}">
                <a16:creationId xmlns:a16="http://schemas.microsoft.com/office/drawing/2014/main" id="{7C06D878-86B6-FB6F-0819-7000D830346B}"/>
              </a:ext>
            </a:extLst>
          </p:cNvPr>
          <p:cNvSpPr/>
          <p:nvPr/>
        </p:nvSpPr>
        <p:spPr>
          <a:xfrm>
            <a:off x="6792843" y="5407445"/>
            <a:ext cx="4245429" cy="2695508"/>
          </a:xfrm>
          <a:prstGeom prst="roundRect">
            <a:avLst/>
          </a:prstGeom>
          <a:solidFill>
            <a:srgbClr val="9C0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Rounded Rectangle 4">
            <a:extLst>
              <a:ext uri="{FF2B5EF4-FFF2-40B4-BE49-F238E27FC236}">
                <a16:creationId xmlns:a16="http://schemas.microsoft.com/office/drawing/2014/main" id="{FF0A6A82-5E01-D457-A9F8-A4AB7D839A59}"/>
              </a:ext>
            </a:extLst>
          </p:cNvPr>
          <p:cNvSpPr/>
          <p:nvPr/>
        </p:nvSpPr>
        <p:spPr>
          <a:xfrm>
            <a:off x="1628075" y="2266282"/>
            <a:ext cx="4764206" cy="1630474"/>
          </a:xfrm>
          <a:prstGeom prst="roundRect">
            <a:avLst/>
          </a:prstGeom>
          <a:solidFill>
            <a:srgbClr val="9C0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ounded Rectangle 5">
            <a:extLst>
              <a:ext uri="{FF2B5EF4-FFF2-40B4-BE49-F238E27FC236}">
                <a16:creationId xmlns:a16="http://schemas.microsoft.com/office/drawing/2014/main" id="{FC40F64D-670D-95E3-D0CE-DCA6804DBCBB}"/>
              </a:ext>
            </a:extLst>
          </p:cNvPr>
          <p:cNvSpPr/>
          <p:nvPr/>
        </p:nvSpPr>
        <p:spPr>
          <a:xfrm>
            <a:off x="6850922" y="2205246"/>
            <a:ext cx="4245429" cy="2695508"/>
          </a:xfrm>
          <a:prstGeom prst="roundRect">
            <a:avLst/>
          </a:prstGeom>
          <a:solidFill>
            <a:srgbClr val="9C0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ounded Rectangle 9">
            <a:extLst>
              <a:ext uri="{FF2B5EF4-FFF2-40B4-BE49-F238E27FC236}">
                <a16:creationId xmlns:a16="http://schemas.microsoft.com/office/drawing/2014/main" id="{033BB789-F435-3F0F-0C1F-92A1D505219E}"/>
              </a:ext>
            </a:extLst>
          </p:cNvPr>
          <p:cNvSpPr/>
          <p:nvPr/>
        </p:nvSpPr>
        <p:spPr>
          <a:xfrm>
            <a:off x="644920" y="503807"/>
            <a:ext cx="11175373" cy="1368607"/>
          </a:xfrm>
          <a:prstGeom prst="roundRect">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600"/>
              <a:t>El sector de producción audiovisual Mexicana tiene varios atributos que lo hacen único</a:t>
            </a:r>
          </a:p>
        </p:txBody>
      </p:sp>
      <p:sp>
        <p:nvSpPr>
          <p:cNvPr id="11" name="TextBox 7">
            <a:extLst>
              <a:ext uri="{FF2B5EF4-FFF2-40B4-BE49-F238E27FC236}">
                <a16:creationId xmlns:a16="http://schemas.microsoft.com/office/drawing/2014/main" id="{3A682D53-6B4B-74EE-11DF-47930B039492}"/>
              </a:ext>
            </a:extLst>
          </p:cNvPr>
          <p:cNvSpPr txBox="1"/>
          <p:nvPr/>
        </p:nvSpPr>
        <p:spPr>
          <a:xfrm>
            <a:off x="1748220" y="2606028"/>
            <a:ext cx="4521077" cy="861774"/>
          </a:xfrm>
          <a:prstGeom prst="rect">
            <a:avLst/>
          </a:prstGeom>
        </p:spPr>
        <p:txBody>
          <a:bodyPr wrap="square" lIns="0" tIns="0" rIns="0" bIns="0" rtlCol="0" anchor="t">
            <a:spAutoFit/>
          </a:bodyPr>
          <a:lstStyle>
            <a:defPPr>
              <a:defRPr lang="en-US"/>
            </a:defPPr>
            <a:lvl1pPr algn="ctr">
              <a:defRPr sz="2400" b="1" spc="58">
                <a:solidFill>
                  <a:srgbClr val="FFFFFF"/>
                </a:solidFill>
                <a:latin typeface="Corbel" panose="020B0503020204020204" pitchFamily="34" charset="0"/>
              </a:defRPr>
            </a:lvl1pPr>
          </a:lstStyle>
          <a:p>
            <a:r>
              <a:rPr lang="es-ES_tradnl" sz="2800"/>
              <a:t>Un significativo pasado  como centro de producción</a:t>
            </a:r>
          </a:p>
        </p:txBody>
      </p:sp>
      <p:sp>
        <p:nvSpPr>
          <p:cNvPr id="14" name="TextBox 7">
            <a:extLst>
              <a:ext uri="{FF2B5EF4-FFF2-40B4-BE49-F238E27FC236}">
                <a16:creationId xmlns:a16="http://schemas.microsoft.com/office/drawing/2014/main" id="{ACB09F1B-351F-936C-8B43-A1CAD0845D28}"/>
              </a:ext>
            </a:extLst>
          </p:cNvPr>
          <p:cNvSpPr txBox="1"/>
          <p:nvPr/>
        </p:nvSpPr>
        <p:spPr>
          <a:xfrm>
            <a:off x="7293820" y="3785008"/>
            <a:ext cx="3347173" cy="861774"/>
          </a:xfrm>
          <a:prstGeom prst="rect">
            <a:avLst/>
          </a:prstGeom>
        </p:spPr>
        <p:txBody>
          <a:bodyPr wrap="square" lIns="0" tIns="0" rIns="0" bIns="0" rtlCol="0" anchor="t">
            <a:spAutoFit/>
          </a:bodyPr>
          <a:lstStyle>
            <a:defPPr>
              <a:defRPr lang="en-US"/>
            </a:defPPr>
            <a:lvl1pPr algn="ctr">
              <a:defRPr sz="2400" b="1" spc="58">
                <a:solidFill>
                  <a:srgbClr val="FFFFFF"/>
                </a:solidFill>
                <a:latin typeface="Corbel" panose="020B0503020204020204" pitchFamily="34" charset="0"/>
              </a:defRPr>
            </a:lvl1pPr>
          </a:lstStyle>
          <a:p>
            <a:r>
              <a:rPr lang="es-ES_tradnl" sz="2800"/>
              <a:t>Localizaciones variadas</a:t>
            </a:r>
          </a:p>
        </p:txBody>
      </p:sp>
      <p:sp>
        <p:nvSpPr>
          <p:cNvPr id="15" name="TextBox 7">
            <a:extLst>
              <a:ext uri="{FF2B5EF4-FFF2-40B4-BE49-F238E27FC236}">
                <a16:creationId xmlns:a16="http://schemas.microsoft.com/office/drawing/2014/main" id="{31B19313-E5CD-6827-D0EC-48DE439B1847}"/>
              </a:ext>
            </a:extLst>
          </p:cNvPr>
          <p:cNvSpPr txBox="1"/>
          <p:nvPr/>
        </p:nvSpPr>
        <p:spPr>
          <a:xfrm>
            <a:off x="6860687" y="6878545"/>
            <a:ext cx="4109742" cy="1107996"/>
          </a:xfrm>
          <a:prstGeom prst="rect">
            <a:avLst/>
          </a:prstGeom>
        </p:spPr>
        <p:txBody>
          <a:bodyPr wrap="square" lIns="0" tIns="0" rIns="0" bIns="0" rtlCol="0" anchor="t">
            <a:spAutoFit/>
          </a:bodyPr>
          <a:lstStyle/>
          <a:p>
            <a:pPr algn="ctr"/>
            <a:r>
              <a:rPr lang="es-ES_tradnl" sz="2400" b="1" spc="58">
                <a:solidFill>
                  <a:srgbClr val="FFFFFF"/>
                </a:solidFill>
                <a:latin typeface="Corbel" panose="020B0503020204020204" pitchFamily="34" charset="0"/>
              </a:rPr>
              <a:t>Proximidad a centros de toma de decisiones de producción en EEUU</a:t>
            </a:r>
          </a:p>
        </p:txBody>
      </p:sp>
      <p:sp>
        <p:nvSpPr>
          <p:cNvPr id="21" name="Rounded Rectangle 20">
            <a:extLst>
              <a:ext uri="{FF2B5EF4-FFF2-40B4-BE49-F238E27FC236}">
                <a16:creationId xmlns:a16="http://schemas.microsoft.com/office/drawing/2014/main" id="{DD606914-D190-3E08-AA28-7262FD080375}"/>
              </a:ext>
            </a:extLst>
          </p:cNvPr>
          <p:cNvSpPr/>
          <p:nvPr/>
        </p:nvSpPr>
        <p:spPr>
          <a:xfrm>
            <a:off x="1628075" y="4338443"/>
            <a:ext cx="4764206" cy="1630474"/>
          </a:xfrm>
          <a:prstGeom prst="roundRect">
            <a:avLst/>
          </a:prstGeom>
          <a:solidFill>
            <a:srgbClr val="9C0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TextBox 7">
            <a:extLst>
              <a:ext uri="{FF2B5EF4-FFF2-40B4-BE49-F238E27FC236}">
                <a16:creationId xmlns:a16="http://schemas.microsoft.com/office/drawing/2014/main" id="{18AD94E6-5555-8CA8-E72F-F215A6E3A162}"/>
              </a:ext>
            </a:extLst>
          </p:cNvPr>
          <p:cNvSpPr txBox="1"/>
          <p:nvPr/>
        </p:nvSpPr>
        <p:spPr>
          <a:xfrm>
            <a:off x="1748219" y="4722793"/>
            <a:ext cx="4521078" cy="861774"/>
          </a:xfrm>
          <a:prstGeom prst="rect">
            <a:avLst/>
          </a:prstGeom>
        </p:spPr>
        <p:txBody>
          <a:bodyPr wrap="square" lIns="0" tIns="0" rIns="0" bIns="0" rtlCol="0" anchor="t">
            <a:spAutoFit/>
          </a:bodyPr>
          <a:lstStyle>
            <a:defPPr>
              <a:defRPr lang="en-US"/>
            </a:defPPr>
            <a:lvl1pPr algn="ctr">
              <a:defRPr sz="2800" b="1" spc="58">
                <a:solidFill>
                  <a:srgbClr val="FFFFFF"/>
                </a:solidFill>
                <a:latin typeface="Corbel" panose="020B0503020204020204" pitchFamily="34" charset="0"/>
              </a:defRPr>
            </a:lvl1pPr>
          </a:lstStyle>
          <a:p>
            <a:r>
              <a:rPr lang="es-ES_tradnl"/>
              <a:t>Bajos costes de producción en comparación con EEUU</a:t>
            </a:r>
          </a:p>
        </p:txBody>
      </p:sp>
      <p:sp>
        <p:nvSpPr>
          <p:cNvPr id="24" name="Rounded Rectangle 23">
            <a:extLst>
              <a:ext uri="{FF2B5EF4-FFF2-40B4-BE49-F238E27FC236}">
                <a16:creationId xmlns:a16="http://schemas.microsoft.com/office/drawing/2014/main" id="{6D92420F-8932-EDDF-1A21-8C1EBB063F95}"/>
              </a:ext>
            </a:extLst>
          </p:cNvPr>
          <p:cNvSpPr/>
          <p:nvPr/>
        </p:nvSpPr>
        <p:spPr>
          <a:xfrm>
            <a:off x="1628075" y="6425338"/>
            <a:ext cx="4764206" cy="1630475"/>
          </a:xfrm>
          <a:prstGeom prst="roundRect">
            <a:avLst/>
          </a:prstGeom>
          <a:solidFill>
            <a:srgbClr val="9C0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TextBox 7">
            <a:extLst>
              <a:ext uri="{FF2B5EF4-FFF2-40B4-BE49-F238E27FC236}">
                <a16:creationId xmlns:a16="http://schemas.microsoft.com/office/drawing/2014/main" id="{D5DE44A2-94F0-868D-8981-5E22EDA0AF3F}"/>
              </a:ext>
            </a:extLst>
          </p:cNvPr>
          <p:cNvSpPr txBox="1"/>
          <p:nvPr/>
        </p:nvSpPr>
        <p:spPr>
          <a:xfrm>
            <a:off x="2335172" y="7018660"/>
            <a:ext cx="3347173" cy="467051"/>
          </a:xfrm>
          <a:prstGeom prst="rect">
            <a:avLst/>
          </a:prstGeom>
        </p:spPr>
        <p:txBody>
          <a:bodyPr lIns="0" tIns="0" rIns="0" bIns="0" rtlCol="0" anchor="t">
            <a:spAutoFit/>
          </a:bodyPr>
          <a:lstStyle/>
          <a:p>
            <a:pPr algn="ctr">
              <a:lnSpc>
                <a:spcPts val="3824"/>
              </a:lnSpc>
            </a:pPr>
            <a:r>
              <a:rPr lang="es-ES_tradnl" sz="3000" b="1" spc="58">
                <a:solidFill>
                  <a:srgbClr val="FFFFFF"/>
                </a:solidFill>
                <a:latin typeface="Corbel" panose="020B0503020204020204" pitchFamily="34" charset="0"/>
              </a:rPr>
              <a:t>Talento</a:t>
            </a:r>
          </a:p>
        </p:txBody>
      </p:sp>
      <p:pic>
        <p:nvPicPr>
          <p:cNvPr id="35" name="Graphic 34" descr="City with solid fill">
            <a:extLst>
              <a:ext uri="{FF2B5EF4-FFF2-40B4-BE49-F238E27FC236}">
                <a16:creationId xmlns:a16="http://schemas.microsoft.com/office/drawing/2014/main" id="{A98F14F2-33C5-79F8-B8DF-98D7EE5E20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3584" y="2220270"/>
            <a:ext cx="1658338" cy="1658338"/>
          </a:xfrm>
          <a:prstGeom prst="rect">
            <a:avLst/>
          </a:prstGeom>
        </p:spPr>
      </p:pic>
      <p:grpSp>
        <p:nvGrpSpPr>
          <p:cNvPr id="4" name="Group 3">
            <a:extLst>
              <a:ext uri="{FF2B5EF4-FFF2-40B4-BE49-F238E27FC236}">
                <a16:creationId xmlns:a16="http://schemas.microsoft.com/office/drawing/2014/main" id="{A1152833-2D8E-B461-BB95-629F78F9474F}"/>
              </a:ext>
            </a:extLst>
          </p:cNvPr>
          <p:cNvGrpSpPr/>
          <p:nvPr/>
        </p:nvGrpSpPr>
        <p:grpSpPr>
          <a:xfrm>
            <a:off x="7293820" y="5423188"/>
            <a:ext cx="2970279" cy="1670782"/>
            <a:chOff x="6761610" y="6102788"/>
            <a:chExt cx="3903259" cy="2195583"/>
          </a:xfrm>
        </p:grpSpPr>
        <p:pic>
          <p:nvPicPr>
            <p:cNvPr id="41" name="Picture 40" descr="A picture containing silhouette&#10;&#10;Description automatically generated">
              <a:extLst>
                <a:ext uri="{FF2B5EF4-FFF2-40B4-BE49-F238E27FC236}">
                  <a16:creationId xmlns:a16="http://schemas.microsoft.com/office/drawing/2014/main" id="{4CACB62B-36B3-BCD7-AE7E-6BB624F3E9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1610" y="6102788"/>
              <a:ext cx="3903259" cy="2195583"/>
            </a:xfrm>
            <a:prstGeom prst="rect">
              <a:avLst/>
            </a:prstGeom>
          </p:spPr>
        </p:pic>
        <p:pic>
          <p:nvPicPr>
            <p:cNvPr id="43" name="Graphic 42" descr="Marker with solid fill">
              <a:extLst>
                <a:ext uri="{FF2B5EF4-FFF2-40B4-BE49-F238E27FC236}">
                  <a16:creationId xmlns:a16="http://schemas.microsoft.com/office/drawing/2014/main" id="{F28ADFA7-5098-C71D-11D6-E6B9996E5A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90600" y="6876547"/>
              <a:ext cx="614624" cy="614624"/>
            </a:xfrm>
            <a:prstGeom prst="rect">
              <a:avLst/>
            </a:prstGeom>
          </p:spPr>
        </p:pic>
      </p:grpSp>
      <p:sp>
        <p:nvSpPr>
          <p:cNvPr id="2" name="Rounded Rectangle 1">
            <a:extLst>
              <a:ext uri="{FF2B5EF4-FFF2-40B4-BE49-F238E27FC236}">
                <a16:creationId xmlns:a16="http://schemas.microsoft.com/office/drawing/2014/main" id="{FE3DDD9E-46C6-15CD-99E1-98A090B41CE4}"/>
              </a:ext>
            </a:extLst>
          </p:cNvPr>
          <p:cNvSpPr/>
          <p:nvPr/>
        </p:nvSpPr>
        <p:spPr>
          <a:xfrm>
            <a:off x="11586121" y="2253706"/>
            <a:ext cx="4764206" cy="5799948"/>
          </a:xfrm>
          <a:prstGeom prst="roundRect">
            <a:avLst>
              <a:gd name="adj" fmla="val 8975"/>
            </a:avLst>
          </a:prstGeom>
          <a:solidFill>
            <a:srgbClr val="9C0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TextBox 7">
            <a:extLst>
              <a:ext uri="{FF2B5EF4-FFF2-40B4-BE49-F238E27FC236}">
                <a16:creationId xmlns:a16="http://schemas.microsoft.com/office/drawing/2014/main" id="{A645F5DB-AC16-212E-2007-72845BF93B60}"/>
              </a:ext>
            </a:extLst>
          </p:cNvPr>
          <p:cNvSpPr txBox="1"/>
          <p:nvPr/>
        </p:nvSpPr>
        <p:spPr>
          <a:xfrm>
            <a:off x="11859962" y="2779025"/>
            <a:ext cx="4197358" cy="4653518"/>
          </a:xfrm>
          <a:prstGeom prst="rect">
            <a:avLst/>
          </a:prstGeom>
        </p:spPr>
        <p:txBody>
          <a:bodyPr wrap="square" lIns="0" tIns="0" rIns="0" bIns="0" rtlCol="0" anchor="t">
            <a:spAutoFit/>
          </a:bodyPr>
          <a:lstStyle/>
          <a:p>
            <a:pPr algn="ctr">
              <a:lnSpc>
                <a:spcPts val="3824"/>
              </a:lnSpc>
            </a:pPr>
            <a:r>
              <a:rPr lang="es-ES_tradnl" sz="3000" b="1" spc="58">
                <a:solidFill>
                  <a:srgbClr val="FFFFFF"/>
                </a:solidFill>
                <a:latin typeface="Corbel" panose="020B0503020204020204" pitchFamily="34" charset="0"/>
              </a:rPr>
              <a:t>Centro de contenido de la lengua española</a:t>
            </a:r>
          </a:p>
          <a:p>
            <a:pPr marL="360680">
              <a:lnSpc>
                <a:spcPct val="115000"/>
              </a:lnSpc>
              <a:spcAft>
                <a:spcPts val="600"/>
              </a:spcAft>
            </a:pPr>
            <a:endParaRPr lang="es-ES_tradnl" sz="3000" b="1" spc="58">
              <a:solidFill>
                <a:srgbClr val="FFFFFF"/>
              </a:solidFill>
              <a:latin typeface="Corbel" panose="020B0503020204020204" pitchFamily="34" charset="0"/>
            </a:endParaRPr>
          </a:p>
          <a:p>
            <a:pPr marL="360680">
              <a:lnSpc>
                <a:spcPct val="115000"/>
              </a:lnSpc>
              <a:spcAft>
                <a:spcPts val="600"/>
              </a:spcAft>
            </a:pPr>
            <a:r>
              <a:rPr lang="es-ES_tradnl" sz="2500" spc="58">
                <a:solidFill>
                  <a:srgbClr val="FFFFFF"/>
                </a:solidFill>
                <a:latin typeface="Corbel" panose="020B0503020204020204" pitchFamily="34" charset="0"/>
              </a:rPr>
              <a:t>Con mas de 62 millones de hispano-hablantes en EEUU y casi 500 millones a nivel global, los inversores del sector están centrados en la producción de contenido en español.</a:t>
            </a:r>
            <a:endParaRPr lang="es-ES_tradnl" sz="3000" b="1" spc="58">
              <a:solidFill>
                <a:srgbClr val="FFFFFF"/>
              </a:solidFill>
              <a:latin typeface="Corbel" panose="020B0503020204020204" pitchFamily="34" charset="0"/>
            </a:endParaRPr>
          </a:p>
        </p:txBody>
      </p:sp>
      <p:sp>
        <p:nvSpPr>
          <p:cNvPr id="13" name="Rounded Rectangle 12">
            <a:extLst>
              <a:ext uri="{FF2B5EF4-FFF2-40B4-BE49-F238E27FC236}">
                <a16:creationId xmlns:a16="http://schemas.microsoft.com/office/drawing/2014/main" id="{0C69ECEF-9E84-9E5E-96A6-902CCEA42B98}"/>
              </a:ext>
            </a:extLst>
          </p:cNvPr>
          <p:cNvSpPr/>
          <p:nvPr/>
        </p:nvSpPr>
        <p:spPr>
          <a:xfrm>
            <a:off x="6569823" y="8478857"/>
            <a:ext cx="11175373" cy="1368607"/>
          </a:xfrm>
          <a:prstGeom prst="roundRect">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600"/>
              <a:t>Sin embargo, México no ofrece un incentivo nacional del tipo que se ofrecen en otros países.</a:t>
            </a:r>
          </a:p>
        </p:txBody>
      </p:sp>
    </p:spTree>
    <p:extLst>
      <p:ext uri="{BB962C8B-B14F-4D97-AF65-F5344CB8AC3E}">
        <p14:creationId xmlns:p14="http://schemas.microsoft.com/office/powerpoint/2010/main" val="3155375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4E2F2045-EF42-F4D1-D4F4-016E43BA0EFA}"/>
              </a:ext>
            </a:extLst>
          </p:cNvPr>
          <p:cNvSpPr/>
          <p:nvPr/>
        </p:nvSpPr>
        <p:spPr>
          <a:xfrm flipH="1">
            <a:off x="0" y="0"/>
            <a:ext cx="18288000" cy="10287000"/>
          </a:xfrm>
          <a:prstGeom prst="rtTriangle">
            <a:avLst/>
          </a:prstGeom>
          <a:solidFill>
            <a:srgbClr val="470103">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extBox 3"/>
          <p:cNvSpPr txBox="1"/>
          <p:nvPr/>
        </p:nvSpPr>
        <p:spPr>
          <a:xfrm>
            <a:off x="742950" y="287777"/>
            <a:ext cx="12916061" cy="943335"/>
          </a:xfrm>
          <a:prstGeom prst="rect">
            <a:avLst/>
          </a:prstGeom>
        </p:spPr>
        <p:txBody>
          <a:bodyPr wrap="square" lIns="0" tIns="0" rIns="0" bIns="0" rtlCol="0" anchor="t">
            <a:spAutoFit/>
          </a:bodyPr>
          <a:lstStyle/>
          <a:p>
            <a:pPr>
              <a:lnSpc>
                <a:spcPts val="8399"/>
              </a:lnSpc>
            </a:pPr>
            <a:r>
              <a:rPr lang="es-ES_tradnl" sz="4000" b="1">
                <a:solidFill>
                  <a:srgbClr val="000000"/>
                </a:solidFill>
                <a:latin typeface="Corbel" panose="020B0503020204020204" pitchFamily="34" charset="0"/>
              </a:rPr>
              <a:t>Panorama General: Incentivos Audiovisuales en el mundo</a:t>
            </a:r>
          </a:p>
        </p:txBody>
      </p:sp>
      <p:grpSp>
        <p:nvGrpSpPr>
          <p:cNvPr id="81" name="Group 80">
            <a:extLst>
              <a:ext uri="{FF2B5EF4-FFF2-40B4-BE49-F238E27FC236}">
                <a16:creationId xmlns:a16="http://schemas.microsoft.com/office/drawing/2014/main" id="{BE0C1778-2916-A9D3-AE14-ED1C22BC670F}"/>
              </a:ext>
            </a:extLst>
          </p:cNvPr>
          <p:cNvGrpSpPr/>
          <p:nvPr/>
        </p:nvGrpSpPr>
        <p:grpSpPr>
          <a:xfrm>
            <a:off x="966163" y="9079505"/>
            <a:ext cx="9752139" cy="565590"/>
            <a:chOff x="7616673" y="2171699"/>
            <a:chExt cx="9752139" cy="565590"/>
          </a:xfrm>
        </p:grpSpPr>
        <p:sp>
          <p:nvSpPr>
            <p:cNvPr id="6" name="Freeform 6"/>
            <p:cNvSpPr/>
            <p:nvPr/>
          </p:nvSpPr>
          <p:spPr>
            <a:xfrm rot="5400000">
              <a:off x="12209948" y="-2421576"/>
              <a:ext cx="565590" cy="9752139"/>
            </a:xfrm>
            <a:custGeom>
              <a:avLst/>
              <a:gdLst/>
              <a:ahLst/>
              <a:cxnLst/>
              <a:rect l="l" t="t" r="r" b="b"/>
              <a:pathLst>
                <a:path w="188128" h="3322323">
                  <a:moveTo>
                    <a:pt x="94064" y="0"/>
                  </a:moveTo>
                  <a:lnTo>
                    <a:pt x="94064" y="0"/>
                  </a:lnTo>
                  <a:cubicBezTo>
                    <a:pt x="146014" y="0"/>
                    <a:pt x="188128" y="42114"/>
                    <a:pt x="188128" y="94064"/>
                  </a:cubicBezTo>
                  <a:lnTo>
                    <a:pt x="188128" y="3228259"/>
                  </a:lnTo>
                  <a:cubicBezTo>
                    <a:pt x="188128" y="3280209"/>
                    <a:pt x="146014" y="3322323"/>
                    <a:pt x="94064" y="3322323"/>
                  </a:cubicBezTo>
                  <a:lnTo>
                    <a:pt x="94064" y="3322323"/>
                  </a:lnTo>
                  <a:cubicBezTo>
                    <a:pt x="69117" y="3322323"/>
                    <a:pt x="45191" y="3312413"/>
                    <a:pt x="27551" y="3294773"/>
                  </a:cubicBezTo>
                  <a:cubicBezTo>
                    <a:pt x="9910" y="3277132"/>
                    <a:pt x="0" y="3253206"/>
                    <a:pt x="0" y="3228259"/>
                  </a:cubicBezTo>
                  <a:lnTo>
                    <a:pt x="0" y="94064"/>
                  </a:lnTo>
                  <a:cubicBezTo>
                    <a:pt x="0" y="69117"/>
                    <a:pt x="9910" y="45191"/>
                    <a:pt x="27551" y="27551"/>
                  </a:cubicBezTo>
                  <a:cubicBezTo>
                    <a:pt x="45191" y="9910"/>
                    <a:pt x="69117" y="0"/>
                    <a:pt x="94064" y="0"/>
                  </a:cubicBezTo>
                  <a:close/>
                </a:path>
              </a:pathLst>
            </a:custGeom>
            <a:solidFill>
              <a:srgbClr val="9C040C"/>
            </a:solidFill>
          </p:spPr>
        </p:sp>
        <p:sp>
          <p:nvSpPr>
            <p:cNvPr id="8" name="TextBox 8"/>
            <p:cNvSpPr txBox="1"/>
            <p:nvPr/>
          </p:nvSpPr>
          <p:spPr>
            <a:xfrm>
              <a:off x="8281393" y="2202424"/>
              <a:ext cx="8422699" cy="469872"/>
            </a:xfrm>
            <a:prstGeom prst="rect">
              <a:avLst/>
            </a:prstGeom>
          </p:spPr>
          <p:txBody>
            <a:bodyPr lIns="0" tIns="0" rIns="0" bIns="0" rtlCol="0" anchor="t">
              <a:spAutoFit/>
            </a:bodyPr>
            <a:lstStyle/>
            <a:p>
              <a:pPr algn="ctr">
                <a:lnSpc>
                  <a:spcPts val="3919"/>
                </a:lnSpc>
                <a:spcBef>
                  <a:spcPct val="0"/>
                </a:spcBef>
              </a:pPr>
              <a:r>
                <a:rPr lang="es-ES_tradnl" sz="2799">
                  <a:solidFill>
                    <a:srgbClr val="FFFFFF"/>
                  </a:solidFill>
                  <a:latin typeface="Corbel 1"/>
                </a:rPr>
                <a:t>Oferta de Incentivos Audiovisuales en el mundo</a:t>
              </a:r>
            </a:p>
          </p:txBody>
        </p:sp>
      </p:grpSp>
      <p:sp>
        <p:nvSpPr>
          <p:cNvPr id="12" name="AutoShape 3">
            <a:extLst>
              <a:ext uri="{FF2B5EF4-FFF2-40B4-BE49-F238E27FC236}">
                <a16:creationId xmlns:a16="http://schemas.microsoft.com/office/drawing/2014/main" id="{1DAD939E-7B25-CC39-0958-A59F4171F8DF}"/>
              </a:ext>
            </a:extLst>
          </p:cNvPr>
          <p:cNvSpPr/>
          <p:nvPr/>
        </p:nvSpPr>
        <p:spPr>
          <a:xfrm rot="-6548">
            <a:off x="723935" y="1378388"/>
            <a:ext cx="12888000" cy="9114"/>
          </a:xfrm>
          <a:prstGeom prst="line">
            <a:avLst/>
          </a:prstGeom>
          <a:ln w="57150" cap="flat">
            <a:solidFill>
              <a:srgbClr val="9C040C"/>
            </a:solidFill>
            <a:prstDash val="solid"/>
            <a:headEnd type="none" w="sm" len="sm"/>
            <a:tailEnd type="none" w="sm" len="sm"/>
          </a:ln>
        </p:spPr>
      </p:sp>
      <p:graphicFrame>
        <p:nvGraphicFramePr>
          <p:cNvPr id="4" name="Chart 3">
            <a:extLst>
              <a:ext uri="{FF2B5EF4-FFF2-40B4-BE49-F238E27FC236}">
                <a16:creationId xmlns:a16="http://schemas.microsoft.com/office/drawing/2014/main" id="{E84499DA-79BE-7694-CE69-2CD61D26DC84}"/>
              </a:ext>
            </a:extLst>
          </p:cNvPr>
          <p:cNvGraphicFramePr/>
          <p:nvPr>
            <p:extLst>
              <p:ext uri="{D42A27DB-BD31-4B8C-83A1-F6EECF244321}">
                <p14:modId xmlns:p14="http://schemas.microsoft.com/office/powerpoint/2010/main" val="287615342"/>
              </p:ext>
            </p:extLst>
          </p:nvPr>
        </p:nvGraphicFramePr>
        <p:xfrm>
          <a:off x="723938" y="2973562"/>
          <a:ext cx="10029845" cy="515073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81B7EEA4-1961-1DF3-6ECF-670023B20483}"/>
              </a:ext>
            </a:extLst>
          </p:cNvPr>
          <p:cNvGrpSpPr/>
          <p:nvPr/>
        </p:nvGrpSpPr>
        <p:grpSpPr>
          <a:xfrm>
            <a:off x="996112" y="8269866"/>
            <a:ext cx="1040525" cy="538730"/>
            <a:chOff x="2296510" y="8498518"/>
            <a:chExt cx="1040525" cy="538730"/>
          </a:xfrm>
        </p:grpSpPr>
        <p:sp>
          <p:nvSpPr>
            <p:cNvPr id="9" name="Rounded Rectangle 8">
              <a:extLst>
                <a:ext uri="{FF2B5EF4-FFF2-40B4-BE49-F238E27FC236}">
                  <a16:creationId xmlns:a16="http://schemas.microsoft.com/office/drawing/2014/main" id="{A6B284B1-3A78-D7AD-398A-D7BCEE80816D}"/>
                </a:ext>
              </a:extLst>
            </p:cNvPr>
            <p:cNvSpPr/>
            <p:nvPr/>
          </p:nvSpPr>
          <p:spPr>
            <a:xfrm>
              <a:off x="2296510" y="8498518"/>
              <a:ext cx="1024759" cy="538730"/>
            </a:xfrm>
            <a:prstGeom prst="roundRect">
              <a:avLst>
                <a:gd name="adj" fmla="val 38989"/>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TextBox 15">
              <a:extLst>
                <a:ext uri="{FF2B5EF4-FFF2-40B4-BE49-F238E27FC236}">
                  <a16:creationId xmlns:a16="http://schemas.microsoft.com/office/drawing/2014/main" id="{88AEA5EB-BAA5-90EA-6DDB-27D57207644A}"/>
                </a:ext>
              </a:extLst>
            </p:cNvPr>
            <p:cNvSpPr txBox="1"/>
            <p:nvPr/>
          </p:nvSpPr>
          <p:spPr>
            <a:xfrm>
              <a:off x="2312276" y="8526955"/>
              <a:ext cx="1024759" cy="430887"/>
            </a:xfrm>
            <a:prstGeom prst="rect">
              <a:avLst/>
            </a:prstGeom>
          </p:spPr>
          <p:txBody>
            <a:bodyPr wrap="square" lIns="0" tIns="0" rIns="0" bIns="0" rtlCol="0" anchor="t">
              <a:spAutoFit/>
            </a:bodyPr>
            <a:lstStyle/>
            <a:p>
              <a:pPr algn="ctr"/>
              <a:r>
                <a:rPr lang="es-ES_tradnl" sz="2800" b="1">
                  <a:solidFill>
                    <a:schemeClr val="bg1"/>
                  </a:solidFill>
                  <a:latin typeface="Corbel" panose="020B0503020204020204" pitchFamily="34" charset="0"/>
                </a:rPr>
                <a:t>2017</a:t>
              </a:r>
              <a:endParaRPr lang="es-ES_tradnl" sz="1600" b="1">
                <a:solidFill>
                  <a:schemeClr val="bg1"/>
                </a:solidFill>
                <a:latin typeface="Corbel" panose="020B0503020204020204" pitchFamily="34" charset="0"/>
              </a:endParaRPr>
            </a:p>
          </p:txBody>
        </p:sp>
      </p:grpSp>
      <p:grpSp>
        <p:nvGrpSpPr>
          <p:cNvPr id="11" name="Group 10">
            <a:extLst>
              <a:ext uri="{FF2B5EF4-FFF2-40B4-BE49-F238E27FC236}">
                <a16:creationId xmlns:a16="http://schemas.microsoft.com/office/drawing/2014/main" id="{5A595F84-12F4-0716-FD5E-4F36CE5034EF}"/>
              </a:ext>
            </a:extLst>
          </p:cNvPr>
          <p:cNvGrpSpPr/>
          <p:nvPr/>
        </p:nvGrpSpPr>
        <p:grpSpPr>
          <a:xfrm>
            <a:off x="2425269" y="8269866"/>
            <a:ext cx="1034380" cy="538730"/>
            <a:chOff x="3599792" y="8498518"/>
            <a:chExt cx="1034380" cy="538730"/>
          </a:xfrm>
        </p:grpSpPr>
        <p:sp>
          <p:nvSpPr>
            <p:cNvPr id="13" name="Rounded Rectangle 12">
              <a:extLst>
                <a:ext uri="{FF2B5EF4-FFF2-40B4-BE49-F238E27FC236}">
                  <a16:creationId xmlns:a16="http://schemas.microsoft.com/office/drawing/2014/main" id="{02996836-C6F1-A786-5233-80D20AD5DE34}"/>
                </a:ext>
              </a:extLst>
            </p:cNvPr>
            <p:cNvSpPr/>
            <p:nvPr/>
          </p:nvSpPr>
          <p:spPr>
            <a:xfrm>
              <a:off x="3599792" y="8498518"/>
              <a:ext cx="1024759" cy="538730"/>
            </a:xfrm>
            <a:prstGeom prst="roundRect">
              <a:avLst>
                <a:gd name="adj" fmla="val 38989"/>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TextBox 15">
              <a:extLst>
                <a:ext uri="{FF2B5EF4-FFF2-40B4-BE49-F238E27FC236}">
                  <a16:creationId xmlns:a16="http://schemas.microsoft.com/office/drawing/2014/main" id="{DE127779-13A3-262A-62D2-B083C340984E}"/>
                </a:ext>
              </a:extLst>
            </p:cNvPr>
            <p:cNvSpPr txBox="1"/>
            <p:nvPr/>
          </p:nvSpPr>
          <p:spPr>
            <a:xfrm>
              <a:off x="3609413" y="8526954"/>
              <a:ext cx="1024759" cy="430887"/>
            </a:xfrm>
            <a:prstGeom prst="rect">
              <a:avLst/>
            </a:prstGeom>
          </p:spPr>
          <p:txBody>
            <a:bodyPr wrap="square" lIns="0" tIns="0" rIns="0" bIns="0" rtlCol="0" anchor="t">
              <a:spAutoFit/>
            </a:bodyPr>
            <a:lstStyle/>
            <a:p>
              <a:pPr algn="ctr"/>
              <a:r>
                <a:rPr lang="es-ES_tradnl" sz="2800" b="1">
                  <a:solidFill>
                    <a:schemeClr val="bg1"/>
                  </a:solidFill>
                  <a:latin typeface="Corbel" panose="020B0503020204020204" pitchFamily="34" charset="0"/>
                </a:rPr>
                <a:t>2018</a:t>
              </a:r>
              <a:endParaRPr lang="es-ES_tradnl" sz="1600" b="1">
                <a:solidFill>
                  <a:schemeClr val="bg1"/>
                </a:solidFill>
                <a:latin typeface="Corbel" panose="020B0503020204020204" pitchFamily="34" charset="0"/>
              </a:endParaRPr>
            </a:p>
          </p:txBody>
        </p:sp>
      </p:grpSp>
      <p:grpSp>
        <p:nvGrpSpPr>
          <p:cNvPr id="15" name="Group 14">
            <a:extLst>
              <a:ext uri="{FF2B5EF4-FFF2-40B4-BE49-F238E27FC236}">
                <a16:creationId xmlns:a16="http://schemas.microsoft.com/office/drawing/2014/main" id="{560AE532-BF14-E1D7-4337-A4E357102943}"/>
              </a:ext>
            </a:extLst>
          </p:cNvPr>
          <p:cNvGrpSpPr/>
          <p:nvPr/>
        </p:nvGrpSpPr>
        <p:grpSpPr>
          <a:xfrm>
            <a:off x="3838660" y="8269866"/>
            <a:ext cx="1042734" cy="538730"/>
            <a:chOff x="4889321" y="8498518"/>
            <a:chExt cx="1042734" cy="538730"/>
          </a:xfrm>
        </p:grpSpPr>
        <p:sp>
          <p:nvSpPr>
            <p:cNvPr id="16" name="Rounded Rectangle 15">
              <a:extLst>
                <a:ext uri="{FF2B5EF4-FFF2-40B4-BE49-F238E27FC236}">
                  <a16:creationId xmlns:a16="http://schemas.microsoft.com/office/drawing/2014/main" id="{3A9E670D-9BA8-69F1-62B6-A16515390B2D}"/>
                </a:ext>
              </a:extLst>
            </p:cNvPr>
            <p:cNvSpPr/>
            <p:nvPr/>
          </p:nvSpPr>
          <p:spPr>
            <a:xfrm>
              <a:off x="4889321" y="8498518"/>
              <a:ext cx="1024759" cy="538730"/>
            </a:xfrm>
            <a:prstGeom prst="roundRect">
              <a:avLst>
                <a:gd name="adj" fmla="val 38989"/>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TextBox 15">
              <a:extLst>
                <a:ext uri="{FF2B5EF4-FFF2-40B4-BE49-F238E27FC236}">
                  <a16:creationId xmlns:a16="http://schemas.microsoft.com/office/drawing/2014/main" id="{BED16430-2E2A-AAAF-7CB7-A52FCE90F28D}"/>
                </a:ext>
              </a:extLst>
            </p:cNvPr>
            <p:cNvSpPr txBox="1"/>
            <p:nvPr/>
          </p:nvSpPr>
          <p:spPr>
            <a:xfrm>
              <a:off x="4907296" y="8542720"/>
              <a:ext cx="1024759" cy="430887"/>
            </a:xfrm>
            <a:prstGeom prst="rect">
              <a:avLst/>
            </a:prstGeom>
          </p:spPr>
          <p:txBody>
            <a:bodyPr wrap="square" lIns="0" tIns="0" rIns="0" bIns="0" rtlCol="0" anchor="t">
              <a:spAutoFit/>
            </a:bodyPr>
            <a:lstStyle/>
            <a:p>
              <a:pPr algn="ctr"/>
              <a:r>
                <a:rPr lang="es-ES_tradnl" sz="2800" b="1">
                  <a:solidFill>
                    <a:schemeClr val="bg1"/>
                  </a:solidFill>
                  <a:latin typeface="Corbel" panose="020B0503020204020204" pitchFamily="34" charset="0"/>
                </a:rPr>
                <a:t>2019</a:t>
              </a:r>
              <a:endParaRPr lang="es-ES_tradnl" sz="1600" b="1">
                <a:solidFill>
                  <a:schemeClr val="bg1"/>
                </a:solidFill>
                <a:latin typeface="Corbel" panose="020B0503020204020204" pitchFamily="34" charset="0"/>
              </a:endParaRPr>
            </a:p>
          </p:txBody>
        </p:sp>
      </p:grpSp>
      <p:grpSp>
        <p:nvGrpSpPr>
          <p:cNvPr id="18" name="Group 17">
            <a:extLst>
              <a:ext uri="{FF2B5EF4-FFF2-40B4-BE49-F238E27FC236}">
                <a16:creationId xmlns:a16="http://schemas.microsoft.com/office/drawing/2014/main" id="{35190BCD-49EB-2EB8-B537-131A7C21FC1B}"/>
              </a:ext>
            </a:extLst>
          </p:cNvPr>
          <p:cNvGrpSpPr/>
          <p:nvPr/>
        </p:nvGrpSpPr>
        <p:grpSpPr>
          <a:xfrm>
            <a:off x="5205152" y="8293404"/>
            <a:ext cx="1042734" cy="538730"/>
            <a:chOff x="6191987" y="8498518"/>
            <a:chExt cx="1042734" cy="538730"/>
          </a:xfrm>
        </p:grpSpPr>
        <p:sp>
          <p:nvSpPr>
            <p:cNvPr id="19" name="Rounded Rectangle 18">
              <a:extLst>
                <a:ext uri="{FF2B5EF4-FFF2-40B4-BE49-F238E27FC236}">
                  <a16:creationId xmlns:a16="http://schemas.microsoft.com/office/drawing/2014/main" id="{D44F7966-6462-7A01-E747-5ABBBE344218}"/>
                </a:ext>
              </a:extLst>
            </p:cNvPr>
            <p:cNvSpPr/>
            <p:nvPr/>
          </p:nvSpPr>
          <p:spPr>
            <a:xfrm>
              <a:off x="6191987" y="8498518"/>
              <a:ext cx="1024759" cy="538730"/>
            </a:xfrm>
            <a:prstGeom prst="roundRect">
              <a:avLst>
                <a:gd name="adj" fmla="val 38989"/>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extBox 15">
              <a:extLst>
                <a:ext uri="{FF2B5EF4-FFF2-40B4-BE49-F238E27FC236}">
                  <a16:creationId xmlns:a16="http://schemas.microsoft.com/office/drawing/2014/main" id="{1EEC11B8-66B7-CC88-CBB9-D98F787B24FF}"/>
                </a:ext>
              </a:extLst>
            </p:cNvPr>
            <p:cNvSpPr txBox="1"/>
            <p:nvPr/>
          </p:nvSpPr>
          <p:spPr>
            <a:xfrm>
              <a:off x="6209962" y="8544267"/>
              <a:ext cx="1024759" cy="430887"/>
            </a:xfrm>
            <a:prstGeom prst="rect">
              <a:avLst/>
            </a:prstGeom>
          </p:spPr>
          <p:txBody>
            <a:bodyPr wrap="square" lIns="0" tIns="0" rIns="0" bIns="0" rtlCol="0" anchor="t">
              <a:spAutoFit/>
            </a:bodyPr>
            <a:lstStyle/>
            <a:p>
              <a:pPr algn="ctr"/>
              <a:r>
                <a:rPr lang="es-ES_tradnl" sz="2800" b="1">
                  <a:solidFill>
                    <a:schemeClr val="bg1"/>
                  </a:solidFill>
                  <a:latin typeface="Corbel" panose="020B0503020204020204" pitchFamily="34" charset="0"/>
                </a:rPr>
                <a:t>2020</a:t>
              </a:r>
              <a:endParaRPr lang="es-ES_tradnl" sz="1600" b="1">
                <a:solidFill>
                  <a:schemeClr val="bg1"/>
                </a:solidFill>
                <a:latin typeface="Corbel" panose="020B0503020204020204" pitchFamily="34" charset="0"/>
              </a:endParaRPr>
            </a:p>
          </p:txBody>
        </p:sp>
      </p:grpSp>
      <p:grpSp>
        <p:nvGrpSpPr>
          <p:cNvPr id="21" name="Group 20">
            <a:extLst>
              <a:ext uri="{FF2B5EF4-FFF2-40B4-BE49-F238E27FC236}">
                <a16:creationId xmlns:a16="http://schemas.microsoft.com/office/drawing/2014/main" id="{2D17FF68-3A23-58A8-CC03-BA820E39A188}"/>
              </a:ext>
            </a:extLst>
          </p:cNvPr>
          <p:cNvGrpSpPr/>
          <p:nvPr/>
        </p:nvGrpSpPr>
        <p:grpSpPr>
          <a:xfrm>
            <a:off x="6639784" y="8293404"/>
            <a:ext cx="1026496" cy="538730"/>
            <a:chOff x="7494653" y="8498518"/>
            <a:chExt cx="1026496" cy="538730"/>
          </a:xfrm>
        </p:grpSpPr>
        <p:sp>
          <p:nvSpPr>
            <p:cNvPr id="22" name="Rounded Rectangle 21">
              <a:extLst>
                <a:ext uri="{FF2B5EF4-FFF2-40B4-BE49-F238E27FC236}">
                  <a16:creationId xmlns:a16="http://schemas.microsoft.com/office/drawing/2014/main" id="{5ECDCE65-2837-6BAD-874F-26D6FEFB4ABF}"/>
                </a:ext>
              </a:extLst>
            </p:cNvPr>
            <p:cNvSpPr/>
            <p:nvPr/>
          </p:nvSpPr>
          <p:spPr>
            <a:xfrm>
              <a:off x="7494653" y="8498518"/>
              <a:ext cx="1024759" cy="538730"/>
            </a:xfrm>
            <a:prstGeom prst="roundRect">
              <a:avLst>
                <a:gd name="adj" fmla="val 38989"/>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TextBox 15">
              <a:extLst>
                <a:ext uri="{FF2B5EF4-FFF2-40B4-BE49-F238E27FC236}">
                  <a16:creationId xmlns:a16="http://schemas.microsoft.com/office/drawing/2014/main" id="{8F2AC3CB-83B4-99D7-A9EB-4FFABCAEC8D7}"/>
                </a:ext>
              </a:extLst>
            </p:cNvPr>
            <p:cNvSpPr txBox="1"/>
            <p:nvPr/>
          </p:nvSpPr>
          <p:spPr>
            <a:xfrm>
              <a:off x="7496390" y="8542719"/>
              <a:ext cx="1024759" cy="430887"/>
            </a:xfrm>
            <a:prstGeom prst="rect">
              <a:avLst/>
            </a:prstGeom>
          </p:spPr>
          <p:txBody>
            <a:bodyPr wrap="square" lIns="0" tIns="0" rIns="0" bIns="0" rtlCol="0" anchor="t">
              <a:spAutoFit/>
            </a:bodyPr>
            <a:lstStyle/>
            <a:p>
              <a:pPr algn="ctr"/>
              <a:r>
                <a:rPr lang="es-ES_tradnl" sz="2800" b="1">
                  <a:solidFill>
                    <a:schemeClr val="bg1"/>
                  </a:solidFill>
                  <a:latin typeface="Corbel" panose="020B0503020204020204" pitchFamily="34" charset="0"/>
                </a:rPr>
                <a:t>2021</a:t>
              </a:r>
              <a:endParaRPr lang="es-ES_tradnl" sz="1600" b="1">
                <a:solidFill>
                  <a:schemeClr val="bg1"/>
                </a:solidFill>
                <a:latin typeface="Corbel" panose="020B0503020204020204" pitchFamily="34" charset="0"/>
              </a:endParaRPr>
            </a:p>
          </p:txBody>
        </p:sp>
      </p:grpSp>
      <p:grpSp>
        <p:nvGrpSpPr>
          <p:cNvPr id="24" name="Group 23">
            <a:extLst>
              <a:ext uri="{FF2B5EF4-FFF2-40B4-BE49-F238E27FC236}">
                <a16:creationId xmlns:a16="http://schemas.microsoft.com/office/drawing/2014/main" id="{A8305A3C-F4FA-EC00-1B23-308C93591F9C}"/>
              </a:ext>
            </a:extLst>
          </p:cNvPr>
          <p:cNvGrpSpPr/>
          <p:nvPr/>
        </p:nvGrpSpPr>
        <p:grpSpPr>
          <a:xfrm>
            <a:off x="8003865" y="8290202"/>
            <a:ext cx="1026496" cy="538730"/>
            <a:chOff x="8795582" y="8508238"/>
            <a:chExt cx="1026496" cy="538730"/>
          </a:xfrm>
        </p:grpSpPr>
        <p:sp>
          <p:nvSpPr>
            <p:cNvPr id="25" name="Rounded Rectangle 24">
              <a:extLst>
                <a:ext uri="{FF2B5EF4-FFF2-40B4-BE49-F238E27FC236}">
                  <a16:creationId xmlns:a16="http://schemas.microsoft.com/office/drawing/2014/main" id="{64F0321B-873F-9BE0-3BBC-CD76164E82F3}"/>
                </a:ext>
              </a:extLst>
            </p:cNvPr>
            <p:cNvSpPr/>
            <p:nvPr/>
          </p:nvSpPr>
          <p:spPr>
            <a:xfrm>
              <a:off x="8795582" y="8508238"/>
              <a:ext cx="1024759" cy="538730"/>
            </a:xfrm>
            <a:prstGeom prst="roundRect">
              <a:avLst>
                <a:gd name="adj" fmla="val 38989"/>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TextBox 15">
              <a:extLst>
                <a:ext uri="{FF2B5EF4-FFF2-40B4-BE49-F238E27FC236}">
                  <a16:creationId xmlns:a16="http://schemas.microsoft.com/office/drawing/2014/main" id="{9F55BE43-E35B-475C-C694-C1001F637AF2}"/>
                </a:ext>
              </a:extLst>
            </p:cNvPr>
            <p:cNvSpPr txBox="1"/>
            <p:nvPr/>
          </p:nvSpPr>
          <p:spPr>
            <a:xfrm>
              <a:off x="8797319" y="8552439"/>
              <a:ext cx="1024759" cy="430887"/>
            </a:xfrm>
            <a:prstGeom prst="rect">
              <a:avLst/>
            </a:prstGeom>
          </p:spPr>
          <p:txBody>
            <a:bodyPr wrap="square" lIns="0" tIns="0" rIns="0" bIns="0" rtlCol="0" anchor="t">
              <a:spAutoFit/>
            </a:bodyPr>
            <a:lstStyle/>
            <a:p>
              <a:pPr algn="ctr"/>
              <a:r>
                <a:rPr lang="es-ES_tradnl" sz="2800" b="1">
                  <a:solidFill>
                    <a:schemeClr val="bg1"/>
                  </a:solidFill>
                  <a:latin typeface="Corbel" panose="020B0503020204020204" pitchFamily="34" charset="0"/>
                </a:rPr>
                <a:t>2022</a:t>
              </a:r>
              <a:endParaRPr lang="es-ES_tradnl" sz="1600" b="1">
                <a:solidFill>
                  <a:schemeClr val="bg1"/>
                </a:solidFill>
                <a:latin typeface="Corbel" panose="020B0503020204020204" pitchFamily="34" charset="0"/>
              </a:endParaRPr>
            </a:p>
          </p:txBody>
        </p:sp>
      </p:grpSp>
      <p:grpSp>
        <p:nvGrpSpPr>
          <p:cNvPr id="38" name="Group 37">
            <a:extLst>
              <a:ext uri="{FF2B5EF4-FFF2-40B4-BE49-F238E27FC236}">
                <a16:creationId xmlns:a16="http://schemas.microsoft.com/office/drawing/2014/main" id="{09F46E5D-59EF-1658-855A-D50DC72E52E1}"/>
              </a:ext>
            </a:extLst>
          </p:cNvPr>
          <p:cNvGrpSpPr/>
          <p:nvPr/>
        </p:nvGrpSpPr>
        <p:grpSpPr>
          <a:xfrm>
            <a:off x="742663" y="1906956"/>
            <a:ext cx="3240000" cy="400110"/>
            <a:chOff x="2359157" y="1786192"/>
            <a:chExt cx="3240000" cy="400110"/>
          </a:xfrm>
        </p:grpSpPr>
        <p:sp>
          <p:nvSpPr>
            <p:cNvPr id="128" name="Rounded Rectangle 127">
              <a:extLst>
                <a:ext uri="{FF2B5EF4-FFF2-40B4-BE49-F238E27FC236}">
                  <a16:creationId xmlns:a16="http://schemas.microsoft.com/office/drawing/2014/main" id="{EB51334D-9F35-671C-7FAB-B7DCD950A1A3}"/>
                </a:ext>
              </a:extLst>
            </p:cNvPr>
            <p:cNvSpPr/>
            <p:nvPr/>
          </p:nvSpPr>
          <p:spPr>
            <a:xfrm>
              <a:off x="2359157" y="1808494"/>
              <a:ext cx="3240000" cy="360000"/>
            </a:xfrm>
            <a:prstGeom prst="roundRect">
              <a:avLst>
                <a:gd name="adj" fmla="val 38989"/>
              </a:avLst>
            </a:prstGeom>
            <a:solidFill>
              <a:srgbClr val="BB0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TextBox 31">
              <a:extLst>
                <a:ext uri="{FF2B5EF4-FFF2-40B4-BE49-F238E27FC236}">
                  <a16:creationId xmlns:a16="http://schemas.microsoft.com/office/drawing/2014/main" id="{2CAD2C05-F2AC-25E5-12EC-C191C487C70D}"/>
                </a:ext>
              </a:extLst>
            </p:cNvPr>
            <p:cNvSpPr txBox="1"/>
            <p:nvPr/>
          </p:nvSpPr>
          <p:spPr>
            <a:xfrm>
              <a:off x="2582656" y="1786192"/>
              <a:ext cx="2736693" cy="400110"/>
            </a:xfrm>
            <a:prstGeom prst="rect">
              <a:avLst/>
            </a:prstGeom>
            <a:noFill/>
          </p:spPr>
          <p:txBody>
            <a:bodyPr wrap="square" rtlCol="0">
              <a:spAutoFit/>
            </a:bodyPr>
            <a:lstStyle/>
            <a:p>
              <a:pPr algn="ctr"/>
              <a:r>
                <a:rPr lang="es-ES_tradnl" sz="2000">
                  <a:solidFill>
                    <a:schemeClr val="bg1"/>
                  </a:solidFill>
                  <a:latin typeface="Corbel" panose="020B0503020204020204" pitchFamily="34" charset="0"/>
                </a:rPr>
                <a:t>Estados de EEUU</a:t>
              </a:r>
            </a:p>
          </p:txBody>
        </p:sp>
      </p:grpSp>
      <p:grpSp>
        <p:nvGrpSpPr>
          <p:cNvPr id="39" name="Group 38">
            <a:extLst>
              <a:ext uri="{FF2B5EF4-FFF2-40B4-BE49-F238E27FC236}">
                <a16:creationId xmlns:a16="http://schemas.microsoft.com/office/drawing/2014/main" id="{5FDC4991-06A1-9E98-0E62-49A00F365539}"/>
              </a:ext>
            </a:extLst>
          </p:cNvPr>
          <p:cNvGrpSpPr/>
          <p:nvPr/>
        </p:nvGrpSpPr>
        <p:grpSpPr>
          <a:xfrm>
            <a:off x="742663" y="2344197"/>
            <a:ext cx="3240000" cy="400110"/>
            <a:chOff x="2359157" y="2206167"/>
            <a:chExt cx="3240000" cy="400110"/>
          </a:xfrm>
        </p:grpSpPr>
        <p:sp>
          <p:nvSpPr>
            <p:cNvPr id="27" name="Rounded Rectangle 26">
              <a:extLst>
                <a:ext uri="{FF2B5EF4-FFF2-40B4-BE49-F238E27FC236}">
                  <a16:creationId xmlns:a16="http://schemas.microsoft.com/office/drawing/2014/main" id="{9F8FE014-4872-1A1A-C02A-EF65CBCB434C}"/>
                </a:ext>
              </a:extLst>
            </p:cNvPr>
            <p:cNvSpPr/>
            <p:nvPr/>
          </p:nvSpPr>
          <p:spPr>
            <a:xfrm>
              <a:off x="2359157" y="2246277"/>
              <a:ext cx="3240000" cy="360000"/>
            </a:xfrm>
            <a:prstGeom prst="roundRect">
              <a:avLst>
                <a:gd name="adj" fmla="val 38989"/>
              </a:avLst>
            </a:prstGeom>
            <a:solidFill>
              <a:srgbClr val="B3434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TextBox 32">
              <a:extLst>
                <a:ext uri="{FF2B5EF4-FFF2-40B4-BE49-F238E27FC236}">
                  <a16:creationId xmlns:a16="http://schemas.microsoft.com/office/drawing/2014/main" id="{E8BABCB1-7750-FB33-7FA6-9BD827E58108}"/>
                </a:ext>
              </a:extLst>
            </p:cNvPr>
            <p:cNvSpPr txBox="1"/>
            <p:nvPr/>
          </p:nvSpPr>
          <p:spPr>
            <a:xfrm>
              <a:off x="3345035" y="2206167"/>
              <a:ext cx="1268244" cy="400110"/>
            </a:xfrm>
            <a:prstGeom prst="rect">
              <a:avLst/>
            </a:prstGeom>
            <a:noFill/>
          </p:spPr>
          <p:txBody>
            <a:bodyPr wrap="square" rtlCol="0">
              <a:spAutoFit/>
            </a:bodyPr>
            <a:lstStyle/>
            <a:p>
              <a:pPr algn="ctr"/>
              <a:r>
                <a:rPr lang="es-ES_tradnl" sz="2000">
                  <a:solidFill>
                    <a:schemeClr val="bg1"/>
                  </a:solidFill>
                  <a:latin typeface="Corbel" panose="020B0503020204020204" pitchFamily="34" charset="0"/>
                </a:rPr>
                <a:t>Europa</a:t>
              </a:r>
            </a:p>
          </p:txBody>
        </p:sp>
      </p:grpSp>
      <p:grpSp>
        <p:nvGrpSpPr>
          <p:cNvPr id="40" name="Group 39">
            <a:extLst>
              <a:ext uri="{FF2B5EF4-FFF2-40B4-BE49-F238E27FC236}">
                <a16:creationId xmlns:a16="http://schemas.microsoft.com/office/drawing/2014/main" id="{CA9D1F4B-35CA-854C-5EAB-159CDD5F69E7}"/>
              </a:ext>
            </a:extLst>
          </p:cNvPr>
          <p:cNvGrpSpPr/>
          <p:nvPr/>
        </p:nvGrpSpPr>
        <p:grpSpPr>
          <a:xfrm>
            <a:off x="4087461" y="1906956"/>
            <a:ext cx="3240000" cy="400110"/>
            <a:chOff x="2359157" y="2666252"/>
            <a:chExt cx="3240000" cy="400110"/>
          </a:xfrm>
        </p:grpSpPr>
        <p:sp>
          <p:nvSpPr>
            <p:cNvPr id="28" name="Rounded Rectangle 27">
              <a:extLst>
                <a:ext uri="{FF2B5EF4-FFF2-40B4-BE49-F238E27FC236}">
                  <a16:creationId xmlns:a16="http://schemas.microsoft.com/office/drawing/2014/main" id="{30713B66-1B5B-11F5-6DFC-DD06DE030AB8}"/>
                </a:ext>
              </a:extLst>
            </p:cNvPr>
            <p:cNvSpPr/>
            <p:nvPr/>
          </p:nvSpPr>
          <p:spPr>
            <a:xfrm>
              <a:off x="2359157" y="2684060"/>
              <a:ext cx="3240000" cy="360000"/>
            </a:xfrm>
            <a:prstGeom prst="roundRect">
              <a:avLst>
                <a:gd name="adj" fmla="val 38989"/>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TextBox 33">
              <a:extLst>
                <a:ext uri="{FF2B5EF4-FFF2-40B4-BE49-F238E27FC236}">
                  <a16:creationId xmlns:a16="http://schemas.microsoft.com/office/drawing/2014/main" id="{2C5303B0-0AAC-256F-23F0-681D7F223867}"/>
                </a:ext>
              </a:extLst>
            </p:cNvPr>
            <p:cNvSpPr txBox="1"/>
            <p:nvPr/>
          </p:nvSpPr>
          <p:spPr>
            <a:xfrm>
              <a:off x="3349744" y="2666252"/>
              <a:ext cx="1268244" cy="400110"/>
            </a:xfrm>
            <a:prstGeom prst="rect">
              <a:avLst/>
            </a:prstGeom>
            <a:noFill/>
          </p:spPr>
          <p:txBody>
            <a:bodyPr wrap="square" rtlCol="0">
              <a:spAutoFit/>
            </a:bodyPr>
            <a:lstStyle/>
            <a:p>
              <a:pPr algn="ctr"/>
              <a:r>
                <a:rPr lang="es-ES_tradnl" sz="2000">
                  <a:solidFill>
                    <a:schemeClr val="bg1"/>
                  </a:solidFill>
                  <a:latin typeface="Corbel" panose="020B0503020204020204" pitchFamily="34" charset="0"/>
                </a:rPr>
                <a:t>Canadá</a:t>
              </a:r>
            </a:p>
          </p:txBody>
        </p:sp>
      </p:grpSp>
      <p:grpSp>
        <p:nvGrpSpPr>
          <p:cNvPr id="41" name="Group 40">
            <a:extLst>
              <a:ext uri="{FF2B5EF4-FFF2-40B4-BE49-F238E27FC236}">
                <a16:creationId xmlns:a16="http://schemas.microsoft.com/office/drawing/2014/main" id="{7A676D54-8E1E-18F7-9043-9FCCB07CD038}"/>
              </a:ext>
            </a:extLst>
          </p:cNvPr>
          <p:cNvGrpSpPr/>
          <p:nvPr/>
        </p:nvGrpSpPr>
        <p:grpSpPr>
          <a:xfrm>
            <a:off x="4087461" y="2344197"/>
            <a:ext cx="3240000" cy="400110"/>
            <a:chOff x="5753541" y="1807425"/>
            <a:chExt cx="3240000" cy="400110"/>
          </a:xfrm>
        </p:grpSpPr>
        <p:sp>
          <p:nvSpPr>
            <p:cNvPr id="29" name="Rounded Rectangle 28">
              <a:extLst>
                <a:ext uri="{FF2B5EF4-FFF2-40B4-BE49-F238E27FC236}">
                  <a16:creationId xmlns:a16="http://schemas.microsoft.com/office/drawing/2014/main" id="{D616FE3B-38F7-3770-4C70-49DD1826DF0A}"/>
                </a:ext>
              </a:extLst>
            </p:cNvPr>
            <p:cNvSpPr/>
            <p:nvPr/>
          </p:nvSpPr>
          <p:spPr>
            <a:xfrm>
              <a:off x="5753541" y="1808643"/>
              <a:ext cx="3240000" cy="360000"/>
            </a:xfrm>
            <a:prstGeom prst="roundRect">
              <a:avLst>
                <a:gd name="adj" fmla="val 38989"/>
              </a:avLst>
            </a:prstGeom>
            <a:solidFill>
              <a:srgbClr val="304D5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TextBox 34">
              <a:extLst>
                <a:ext uri="{FF2B5EF4-FFF2-40B4-BE49-F238E27FC236}">
                  <a16:creationId xmlns:a16="http://schemas.microsoft.com/office/drawing/2014/main" id="{D21420F5-7BE8-A417-2EFC-1207F6929DC9}"/>
                </a:ext>
              </a:extLst>
            </p:cNvPr>
            <p:cNvSpPr txBox="1"/>
            <p:nvPr/>
          </p:nvSpPr>
          <p:spPr>
            <a:xfrm>
              <a:off x="6357329" y="1807425"/>
              <a:ext cx="2032423" cy="400110"/>
            </a:xfrm>
            <a:prstGeom prst="rect">
              <a:avLst/>
            </a:prstGeom>
            <a:noFill/>
          </p:spPr>
          <p:txBody>
            <a:bodyPr wrap="square" rtlCol="0">
              <a:spAutoFit/>
            </a:bodyPr>
            <a:lstStyle/>
            <a:p>
              <a:pPr algn="ctr"/>
              <a:r>
                <a:rPr lang="es-ES_tradnl" sz="2000">
                  <a:solidFill>
                    <a:schemeClr val="bg1"/>
                  </a:solidFill>
                  <a:latin typeface="Corbel" panose="020B0503020204020204" pitchFamily="34" charset="0"/>
                </a:rPr>
                <a:t>Asia / Oceanía</a:t>
              </a:r>
            </a:p>
          </p:txBody>
        </p:sp>
      </p:grpSp>
      <p:grpSp>
        <p:nvGrpSpPr>
          <p:cNvPr id="42" name="Group 41">
            <a:extLst>
              <a:ext uri="{FF2B5EF4-FFF2-40B4-BE49-F238E27FC236}">
                <a16:creationId xmlns:a16="http://schemas.microsoft.com/office/drawing/2014/main" id="{EB3EA889-D222-E825-6A6B-3AE285169066}"/>
              </a:ext>
            </a:extLst>
          </p:cNvPr>
          <p:cNvGrpSpPr/>
          <p:nvPr/>
        </p:nvGrpSpPr>
        <p:grpSpPr>
          <a:xfrm>
            <a:off x="7474980" y="1873016"/>
            <a:ext cx="3394384" cy="400110"/>
            <a:chOff x="5738801" y="2212337"/>
            <a:chExt cx="3394384" cy="400110"/>
          </a:xfrm>
        </p:grpSpPr>
        <p:sp>
          <p:nvSpPr>
            <p:cNvPr id="30" name="Rounded Rectangle 29">
              <a:extLst>
                <a:ext uri="{FF2B5EF4-FFF2-40B4-BE49-F238E27FC236}">
                  <a16:creationId xmlns:a16="http://schemas.microsoft.com/office/drawing/2014/main" id="{4DCEFD0F-E5B3-579A-BF98-9A8BC146F9B9}"/>
                </a:ext>
              </a:extLst>
            </p:cNvPr>
            <p:cNvSpPr/>
            <p:nvPr/>
          </p:nvSpPr>
          <p:spPr>
            <a:xfrm>
              <a:off x="5753541" y="2246426"/>
              <a:ext cx="3240000" cy="360000"/>
            </a:xfrm>
            <a:prstGeom prst="roundRect">
              <a:avLst>
                <a:gd name="adj" fmla="val 38989"/>
              </a:avLst>
            </a:prstGeom>
            <a:solidFill>
              <a:srgbClr val="F5F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TextBox 35">
              <a:extLst>
                <a:ext uri="{FF2B5EF4-FFF2-40B4-BE49-F238E27FC236}">
                  <a16:creationId xmlns:a16="http://schemas.microsoft.com/office/drawing/2014/main" id="{E04A071C-0423-CD65-503F-67A97C7CEB18}"/>
                </a:ext>
              </a:extLst>
            </p:cNvPr>
            <p:cNvSpPr txBox="1"/>
            <p:nvPr/>
          </p:nvSpPr>
          <p:spPr>
            <a:xfrm>
              <a:off x="5738801" y="2212337"/>
              <a:ext cx="3394384" cy="400110"/>
            </a:xfrm>
            <a:prstGeom prst="rect">
              <a:avLst/>
            </a:prstGeom>
            <a:noFill/>
          </p:spPr>
          <p:txBody>
            <a:bodyPr wrap="square" rtlCol="0">
              <a:spAutoFit/>
            </a:bodyPr>
            <a:lstStyle/>
            <a:p>
              <a:pPr algn="ctr"/>
              <a:r>
                <a:rPr lang="es-ES_tradnl" sz="2000">
                  <a:latin typeface="Corbel" panose="020B0503020204020204" pitchFamily="34" charset="0"/>
                </a:rPr>
                <a:t>América Latina / Caribe</a:t>
              </a:r>
            </a:p>
          </p:txBody>
        </p:sp>
      </p:grpSp>
      <p:grpSp>
        <p:nvGrpSpPr>
          <p:cNvPr id="44" name="Group 43">
            <a:extLst>
              <a:ext uri="{FF2B5EF4-FFF2-40B4-BE49-F238E27FC236}">
                <a16:creationId xmlns:a16="http://schemas.microsoft.com/office/drawing/2014/main" id="{EF5C1C29-017E-D00E-2130-0911ED7DB3E0}"/>
              </a:ext>
            </a:extLst>
          </p:cNvPr>
          <p:cNvGrpSpPr/>
          <p:nvPr/>
        </p:nvGrpSpPr>
        <p:grpSpPr>
          <a:xfrm>
            <a:off x="7359399" y="2331957"/>
            <a:ext cx="3394384" cy="400110"/>
            <a:chOff x="5634637" y="2683792"/>
            <a:chExt cx="3394384" cy="400110"/>
          </a:xfrm>
        </p:grpSpPr>
        <p:sp>
          <p:nvSpPr>
            <p:cNvPr id="31" name="Rounded Rectangle 30">
              <a:extLst>
                <a:ext uri="{FF2B5EF4-FFF2-40B4-BE49-F238E27FC236}">
                  <a16:creationId xmlns:a16="http://schemas.microsoft.com/office/drawing/2014/main" id="{B8F52EB4-E4DC-87A0-524D-25345367DF12}"/>
                </a:ext>
              </a:extLst>
            </p:cNvPr>
            <p:cNvSpPr/>
            <p:nvPr/>
          </p:nvSpPr>
          <p:spPr>
            <a:xfrm>
              <a:off x="5753541" y="2684209"/>
              <a:ext cx="3240000" cy="360000"/>
            </a:xfrm>
            <a:prstGeom prst="roundRect">
              <a:avLst>
                <a:gd name="adj" fmla="val 38989"/>
              </a:avLst>
            </a:prstGeom>
            <a:solidFill>
              <a:srgbClr val="47010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TextBox 36">
              <a:extLst>
                <a:ext uri="{FF2B5EF4-FFF2-40B4-BE49-F238E27FC236}">
                  <a16:creationId xmlns:a16="http://schemas.microsoft.com/office/drawing/2014/main" id="{946843F4-087B-6B3B-469C-18D8CAA0748C}"/>
                </a:ext>
              </a:extLst>
            </p:cNvPr>
            <p:cNvSpPr txBox="1"/>
            <p:nvPr/>
          </p:nvSpPr>
          <p:spPr>
            <a:xfrm>
              <a:off x="5634637" y="2683792"/>
              <a:ext cx="3394384" cy="400110"/>
            </a:xfrm>
            <a:prstGeom prst="rect">
              <a:avLst/>
            </a:prstGeom>
            <a:noFill/>
          </p:spPr>
          <p:txBody>
            <a:bodyPr wrap="square" rtlCol="0">
              <a:spAutoFit/>
            </a:bodyPr>
            <a:lstStyle/>
            <a:p>
              <a:pPr algn="ctr"/>
              <a:r>
                <a:rPr lang="es-ES_tradnl" sz="2000">
                  <a:solidFill>
                    <a:schemeClr val="bg1"/>
                  </a:solidFill>
                  <a:latin typeface="Corbel" panose="020B0503020204020204" pitchFamily="34" charset="0"/>
                </a:rPr>
                <a:t>Oriente Medio / África</a:t>
              </a:r>
            </a:p>
          </p:txBody>
        </p:sp>
      </p:grpSp>
      <p:sp>
        <p:nvSpPr>
          <p:cNvPr id="7" name="TextBox 6">
            <a:extLst>
              <a:ext uri="{FF2B5EF4-FFF2-40B4-BE49-F238E27FC236}">
                <a16:creationId xmlns:a16="http://schemas.microsoft.com/office/drawing/2014/main" id="{8D3EE7CA-C022-C5D4-1262-86351C2D430E}"/>
              </a:ext>
            </a:extLst>
          </p:cNvPr>
          <p:cNvSpPr txBox="1"/>
          <p:nvPr/>
        </p:nvSpPr>
        <p:spPr>
          <a:xfrm>
            <a:off x="1302456" y="4065041"/>
            <a:ext cx="468398" cy="400110"/>
          </a:xfrm>
          <a:prstGeom prst="rect">
            <a:avLst/>
          </a:prstGeom>
          <a:noFill/>
        </p:spPr>
        <p:txBody>
          <a:bodyPr wrap="none" rtlCol="0">
            <a:spAutoFit/>
          </a:bodyPr>
          <a:lstStyle/>
          <a:p>
            <a:r>
              <a:rPr lang="en-GB" sz="2000" b="1">
                <a:latin typeface="Corbel" panose="020B0503020204020204" pitchFamily="34" charset="0"/>
              </a:rPr>
              <a:t>86</a:t>
            </a:r>
          </a:p>
        </p:txBody>
      </p:sp>
      <p:sp>
        <p:nvSpPr>
          <p:cNvPr id="43" name="TextBox 42">
            <a:extLst>
              <a:ext uri="{FF2B5EF4-FFF2-40B4-BE49-F238E27FC236}">
                <a16:creationId xmlns:a16="http://schemas.microsoft.com/office/drawing/2014/main" id="{4BB252D5-0B1A-F32F-322B-764D21AA0271}"/>
              </a:ext>
            </a:extLst>
          </p:cNvPr>
          <p:cNvSpPr txBox="1"/>
          <p:nvPr/>
        </p:nvSpPr>
        <p:spPr>
          <a:xfrm>
            <a:off x="2639612" y="3701571"/>
            <a:ext cx="453970" cy="400110"/>
          </a:xfrm>
          <a:prstGeom prst="rect">
            <a:avLst/>
          </a:prstGeom>
          <a:noFill/>
        </p:spPr>
        <p:txBody>
          <a:bodyPr wrap="none" rtlCol="0">
            <a:spAutoFit/>
          </a:bodyPr>
          <a:lstStyle/>
          <a:p>
            <a:r>
              <a:rPr lang="en-GB" sz="2000" b="1">
                <a:latin typeface="Corbel" panose="020B0503020204020204" pitchFamily="34" charset="0"/>
              </a:rPr>
              <a:t>92</a:t>
            </a:r>
          </a:p>
        </p:txBody>
      </p:sp>
      <p:sp>
        <p:nvSpPr>
          <p:cNvPr id="45" name="TextBox 44">
            <a:extLst>
              <a:ext uri="{FF2B5EF4-FFF2-40B4-BE49-F238E27FC236}">
                <a16:creationId xmlns:a16="http://schemas.microsoft.com/office/drawing/2014/main" id="{0187168D-CE96-CB2F-C049-B120E455B2A9}"/>
              </a:ext>
            </a:extLst>
          </p:cNvPr>
          <p:cNvSpPr txBox="1"/>
          <p:nvPr/>
        </p:nvSpPr>
        <p:spPr>
          <a:xfrm>
            <a:off x="4119518" y="3501516"/>
            <a:ext cx="468398" cy="400110"/>
          </a:xfrm>
          <a:prstGeom prst="rect">
            <a:avLst/>
          </a:prstGeom>
          <a:noFill/>
        </p:spPr>
        <p:txBody>
          <a:bodyPr wrap="none" rtlCol="0">
            <a:spAutoFit/>
          </a:bodyPr>
          <a:lstStyle/>
          <a:p>
            <a:r>
              <a:rPr lang="en-GB" sz="2000" b="1">
                <a:latin typeface="Corbel" panose="020B0503020204020204" pitchFamily="34" charset="0"/>
              </a:rPr>
              <a:t>98</a:t>
            </a:r>
          </a:p>
        </p:txBody>
      </p:sp>
      <p:sp>
        <p:nvSpPr>
          <p:cNvPr id="49" name="TextBox 48">
            <a:extLst>
              <a:ext uri="{FF2B5EF4-FFF2-40B4-BE49-F238E27FC236}">
                <a16:creationId xmlns:a16="http://schemas.microsoft.com/office/drawing/2014/main" id="{F5B9E6DD-CCAE-2805-46A8-B77379A5B5EA}"/>
              </a:ext>
            </a:extLst>
          </p:cNvPr>
          <p:cNvSpPr txBox="1"/>
          <p:nvPr/>
        </p:nvSpPr>
        <p:spPr>
          <a:xfrm>
            <a:off x="5507132" y="3602135"/>
            <a:ext cx="468398" cy="400110"/>
          </a:xfrm>
          <a:prstGeom prst="rect">
            <a:avLst/>
          </a:prstGeom>
          <a:noFill/>
        </p:spPr>
        <p:txBody>
          <a:bodyPr wrap="none" rtlCol="0">
            <a:spAutoFit/>
          </a:bodyPr>
          <a:lstStyle/>
          <a:p>
            <a:r>
              <a:rPr lang="en-GB" sz="2000" b="1">
                <a:latin typeface="Corbel" panose="020B0503020204020204" pitchFamily="34" charset="0"/>
              </a:rPr>
              <a:t>97</a:t>
            </a:r>
          </a:p>
        </p:txBody>
      </p:sp>
      <p:sp>
        <p:nvSpPr>
          <p:cNvPr id="50" name="TextBox 49">
            <a:extLst>
              <a:ext uri="{FF2B5EF4-FFF2-40B4-BE49-F238E27FC236}">
                <a16:creationId xmlns:a16="http://schemas.microsoft.com/office/drawing/2014/main" id="{5DB4BBD0-8F18-31B3-2FE2-516F45931C37}"/>
              </a:ext>
            </a:extLst>
          </p:cNvPr>
          <p:cNvSpPr txBox="1"/>
          <p:nvPr/>
        </p:nvSpPr>
        <p:spPr>
          <a:xfrm>
            <a:off x="6841127" y="3578784"/>
            <a:ext cx="468398" cy="400110"/>
          </a:xfrm>
          <a:prstGeom prst="rect">
            <a:avLst/>
          </a:prstGeom>
          <a:noFill/>
        </p:spPr>
        <p:txBody>
          <a:bodyPr wrap="none" rtlCol="0">
            <a:spAutoFit/>
          </a:bodyPr>
          <a:lstStyle/>
          <a:p>
            <a:r>
              <a:rPr lang="en-GB" sz="2000" b="1">
                <a:latin typeface="Corbel" panose="020B0503020204020204" pitchFamily="34" charset="0"/>
              </a:rPr>
              <a:t>97</a:t>
            </a:r>
          </a:p>
        </p:txBody>
      </p:sp>
      <p:sp>
        <p:nvSpPr>
          <p:cNvPr id="51" name="TextBox 50">
            <a:extLst>
              <a:ext uri="{FF2B5EF4-FFF2-40B4-BE49-F238E27FC236}">
                <a16:creationId xmlns:a16="http://schemas.microsoft.com/office/drawing/2014/main" id="{B6B08827-3456-4EBF-F672-59DB7935E6E0}"/>
              </a:ext>
            </a:extLst>
          </p:cNvPr>
          <p:cNvSpPr txBox="1"/>
          <p:nvPr/>
        </p:nvSpPr>
        <p:spPr>
          <a:xfrm>
            <a:off x="8191764" y="3178674"/>
            <a:ext cx="567784" cy="400110"/>
          </a:xfrm>
          <a:prstGeom prst="rect">
            <a:avLst/>
          </a:prstGeom>
          <a:noFill/>
        </p:spPr>
        <p:txBody>
          <a:bodyPr wrap="none" rtlCol="0">
            <a:spAutoFit/>
          </a:bodyPr>
          <a:lstStyle/>
          <a:p>
            <a:r>
              <a:rPr lang="en-GB" sz="2000" b="1">
                <a:latin typeface="Corbel" panose="020B0503020204020204" pitchFamily="34" charset="0"/>
              </a:rPr>
              <a:t>107</a:t>
            </a:r>
          </a:p>
        </p:txBody>
      </p:sp>
      <p:sp>
        <p:nvSpPr>
          <p:cNvPr id="52" name="TextBox 51">
            <a:extLst>
              <a:ext uri="{FF2B5EF4-FFF2-40B4-BE49-F238E27FC236}">
                <a16:creationId xmlns:a16="http://schemas.microsoft.com/office/drawing/2014/main" id="{A22305D0-EE8A-CD50-8C3D-4F803594711C}"/>
              </a:ext>
            </a:extLst>
          </p:cNvPr>
          <p:cNvSpPr txBox="1"/>
          <p:nvPr/>
        </p:nvSpPr>
        <p:spPr>
          <a:xfrm>
            <a:off x="9641787" y="2955696"/>
            <a:ext cx="564578" cy="400110"/>
          </a:xfrm>
          <a:prstGeom prst="rect">
            <a:avLst/>
          </a:prstGeom>
          <a:noFill/>
        </p:spPr>
        <p:txBody>
          <a:bodyPr wrap="none" rtlCol="0">
            <a:spAutoFit/>
          </a:bodyPr>
          <a:lstStyle/>
          <a:p>
            <a:r>
              <a:rPr lang="en-GB" sz="2000" b="1">
                <a:latin typeface="Corbel" panose="020B0503020204020204" pitchFamily="34" charset="0"/>
              </a:rPr>
              <a:t>111</a:t>
            </a:r>
          </a:p>
        </p:txBody>
      </p:sp>
      <p:grpSp>
        <p:nvGrpSpPr>
          <p:cNvPr id="53" name="Group 52">
            <a:extLst>
              <a:ext uri="{FF2B5EF4-FFF2-40B4-BE49-F238E27FC236}">
                <a16:creationId xmlns:a16="http://schemas.microsoft.com/office/drawing/2014/main" id="{5041C273-69F0-53B1-ECBD-D53442998D40}"/>
              </a:ext>
            </a:extLst>
          </p:cNvPr>
          <p:cNvGrpSpPr/>
          <p:nvPr/>
        </p:nvGrpSpPr>
        <p:grpSpPr>
          <a:xfrm>
            <a:off x="9414192" y="8269866"/>
            <a:ext cx="1026496" cy="538730"/>
            <a:chOff x="8795582" y="8508238"/>
            <a:chExt cx="1026496" cy="538730"/>
          </a:xfrm>
        </p:grpSpPr>
        <p:sp>
          <p:nvSpPr>
            <p:cNvPr id="54" name="Rounded Rectangle 53">
              <a:extLst>
                <a:ext uri="{FF2B5EF4-FFF2-40B4-BE49-F238E27FC236}">
                  <a16:creationId xmlns:a16="http://schemas.microsoft.com/office/drawing/2014/main" id="{99327C4A-658E-BDE3-6543-C79B091BCA9C}"/>
                </a:ext>
              </a:extLst>
            </p:cNvPr>
            <p:cNvSpPr/>
            <p:nvPr/>
          </p:nvSpPr>
          <p:spPr>
            <a:xfrm>
              <a:off x="8795582" y="8508238"/>
              <a:ext cx="1024759" cy="538730"/>
            </a:xfrm>
            <a:prstGeom prst="roundRect">
              <a:avLst>
                <a:gd name="adj" fmla="val 38989"/>
              </a:avLst>
            </a:prstGeom>
            <a:solidFill>
              <a:srgbClr val="30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5" name="TextBox 15">
              <a:extLst>
                <a:ext uri="{FF2B5EF4-FFF2-40B4-BE49-F238E27FC236}">
                  <a16:creationId xmlns:a16="http://schemas.microsoft.com/office/drawing/2014/main" id="{ECD6494C-BA81-8E2F-210D-630DECC82E88}"/>
                </a:ext>
              </a:extLst>
            </p:cNvPr>
            <p:cNvSpPr txBox="1"/>
            <p:nvPr/>
          </p:nvSpPr>
          <p:spPr>
            <a:xfrm>
              <a:off x="8797319" y="8552439"/>
              <a:ext cx="1024759" cy="430887"/>
            </a:xfrm>
            <a:prstGeom prst="rect">
              <a:avLst/>
            </a:prstGeom>
          </p:spPr>
          <p:txBody>
            <a:bodyPr wrap="square" lIns="0" tIns="0" rIns="0" bIns="0" rtlCol="0" anchor="t">
              <a:spAutoFit/>
            </a:bodyPr>
            <a:lstStyle/>
            <a:p>
              <a:pPr algn="ctr"/>
              <a:r>
                <a:rPr lang="es-ES_tradnl" sz="2800" b="1">
                  <a:solidFill>
                    <a:schemeClr val="bg1"/>
                  </a:solidFill>
                  <a:latin typeface="Corbel" panose="020B0503020204020204" pitchFamily="34" charset="0"/>
                </a:rPr>
                <a:t>2023</a:t>
              </a:r>
              <a:endParaRPr lang="es-ES_tradnl" sz="1600" b="1">
                <a:solidFill>
                  <a:schemeClr val="bg1"/>
                </a:solidFill>
                <a:latin typeface="Corbel" panose="020B0503020204020204" pitchFamily="34" charset="0"/>
              </a:endParaRPr>
            </a:p>
          </p:txBody>
        </p:sp>
      </p:grpSp>
      <p:sp>
        <p:nvSpPr>
          <p:cNvPr id="46" name="Rounded Rectangle 45">
            <a:extLst>
              <a:ext uri="{FF2B5EF4-FFF2-40B4-BE49-F238E27FC236}">
                <a16:creationId xmlns:a16="http://schemas.microsoft.com/office/drawing/2014/main" id="{F3EA63E7-B6DE-D86B-42FA-15E53E6AE585}"/>
              </a:ext>
            </a:extLst>
          </p:cNvPr>
          <p:cNvSpPr/>
          <p:nvPr/>
        </p:nvSpPr>
        <p:spPr>
          <a:xfrm>
            <a:off x="11265408" y="1853960"/>
            <a:ext cx="6144768" cy="7738139"/>
          </a:xfrm>
          <a:prstGeom prst="roundRect">
            <a:avLst/>
          </a:prstGeom>
          <a:solidFill>
            <a:srgbClr val="3F4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TextBox 46">
            <a:extLst>
              <a:ext uri="{FF2B5EF4-FFF2-40B4-BE49-F238E27FC236}">
                <a16:creationId xmlns:a16="http://schemas.microsoft.com/office/drawing/2014/main" id="{276C0894-4533-25A8-0C82-6DB33F68E514}"/>
              </a:ext>
            </a:extLst>
          </p:cNvPr>
          <p:cNvSpPr txBox="1"/>
          <p:nvPr/>
        </p:nvSpPr>
        <p:spPr>
          <a:xfrm>
            <a:off x="12640600" y="1915812"/>
            <a:ext cx="3394384" cy="830997"/>
          </a:xfrm>
          <a:prstGeom prst="rect">
            <a:avLst/>
          </a:prstGeom>
          <a:noFill/>
        </p:spPr>
        <p:txBody>
          <a:bodyPr wrap="square" rtlCol="0">
            <a:spAutoFit/>
          </a:bodyPr>
          <a:lstStyle/>
          <a:p>
            <a:pPr algn="ctr"/>
            <a:r>
              <a:rPr lang="es-ES_tradnl" sz="2400" b="1">
                <a:solidFill>
                  <a:schemeClr val="bg1"/>
                </a:solidFill>
                <a:latin typeface="Corbel" panose="020B0503020204020204" pitchFamily="34" charset="0"/>
              </a:rPr>
              <a:t>Incentivos de América Latina y Caribe</a:t>
            </a:r>
          </a:p>
        </p:txBody>
      </p:sp>
      <p:graphicFrame>
        <p:nvGraphicFramePr>
          <p:cNvPr id="48" name="Table 48">
            <a:extLst>
              <a:ext uri="{FF2B5EF4-FFF2-40B4-BE49-F238E27FC236}">
                <a16:creationId xmlns:a16="http://schemas.microsoft.com/office/drawing/2014/main" id="{91CC1C67-E026-8EDF-B240-FE4DA60393FF}"/>
              </a:ext>
            </a:extLst>
          </p:cNvPr>
          <p:cNvGraphicFramePr>
            <a:graphicFrameLocks noGrp="1"/>
          </p:cNvGraphicFramePr>
          <p:nvPr/>
        </p:nvGraphicFramePr>
        <p:xfrm>
          <a:off x="11409936" y="3069701"/>
          <a:ext cx="5810584" cy="5547360"/>
        </p:xfrm>
        <a:graphic>
          <a:graphicData uri="http://schemas.openxmlformats.org/drawingml/2006/table">
            <a:tbl>
              <a:tblPr firstRow="1" bandRow="1">
                <a:tableStyleId>{2D5ABB26-0587-4C30-8999-92F81FD0307C}</a:tableStyleId>
              </a:tblPr>
              <a:tblGrid>
                <a:gridCol w="2718574">
                  <a:extLst>
                    <a:ext uri="{9D8B030D-6E8A-4147-A177-3AD203B41FA5}">
                      <a16:colId xmlns:a16="http://schemas.microsoft.com/office/drawing/2014/main" val="4189720497"/>
                    </a:ext>
                  </a:extLst>
                </a:gridCol>
                <a:gridCol w="3092010">
                  <a:extLst>
                    <a:ext uri="{9D8B030D-6E8A-4147-A177-3AD203B41FA5}">
                      <a16:colId xmlns:a16="http://schemas.microsoft.com/office/drawing/2014/main" val="3475960718"/>
                    </a:ext>
                  </a:extLst>
                </a:gridCol>
              </a:tblGrid>
              <a:tr h="370840">
                <a:tc>
                  <a:txBody>
                    <a:bodyPr/>
                    <a:lstStyle/>
                    <a:p>
                      <a:r>
                        <a:rPr lang="es-ES_tradnl" sz="2000" noProof="0">
                          <a:solidFill>
                            <a:schemeClr val="bg1"/>
                          </a:solidFill>
                          <a:latin typeface="Corbel" panose="020B0503020204020204" pitchFamily="34" charset="0"/>
                        </a:rPr>
                        <a:t>Buenos Aires, Argentina</a:t>
                      </a:r>
                    </a:p>
                  </a:txBody>
                  <a:tcPr/>
                </a:tc>
                <a:tc>
                  <a:txBody>
                    <a:bodyPr/>
                    <a:lstStyle/>
                    <a:p>
                      <a:pPr algn="r"/>
                      <a:r>
                        <a:rPr lang="es-ES_tradnl" sz="2000" noProof="0">
                          <a:solidFill>
                            <a:schemeClr val="bg1"/>
                          </a:solidFill>
                          <a:latin typeface="Corbel" panose="020B0503020204020204" pitchFamily="34" charset="0"/>
                        </a:rPr>
                        <a:t>20% cash rebate</a:t>
                      </a:r>
                    </a:p>
                  </a:txBody>
                  <a:tcPr/>
                </a:tc>
                <a:extLst>
                  <a:ext uri="{0D108BD9-81ED-4DB2-BD59-A6C34878D82A}">
                    <a16:rowId xmlns:a16="http://schemas.microsoft.com/office/drawing/2014/main" val="2401527525"/>
                  </a:ext>
                </a:extLst>
              </a:tr>
              <a:tr h="370840">
                <a:tc>
                  <a:txBody>
                    <a:bodyPr/>
                    <a:lstStyle/>
                    <a:p>
                      <a:r>
                        <a:rPr lang="es-ES_tradnl" sz="2000" noProof="0">
                          <a:solidFill>
                            <a:schemeClr val="bg1"/>
                          </a:solidFill>
                          <a:latin typeface="Corbel" panose="020B0503020204020204" pitchFamily="34" charset="0"/>
                        </a:rPr>
                        <a:t>Islas Caiman</a:t>
                      </a:r>
                    </a:p>
                  </a:txBody>
                  <a:tcPr/>
                </a:tc>
                <a:tc>
                  <a:txBody>
                    <a:bodyPr/>
                    <a:lstStyle/>
                    <a:p>
                      <a:pPr algn="r"/>
                      <a:r>
                        <a:rPr lang="es-ES_tradnl" sz="2000" noProof="0">
                          <a:solidFill>
                            <a:schemeClr val="bg1"/>
                          </a:solidFill>
                          <a:latin typeface="Corbel" panose="020B0503020204020204" pitchFamily="34" charset="0"/>
                        </a:rPr>
                        <a:t>Detalles por confirmar</a:t>
                      </a:r>
                    </a:p>
                  </a:txBody>
                  <a:tcPr/>
                </a:tc>
                <a:extLst>
                  <a:ext uri="{0D108BD9-81ED-4DB2-BD59-A6C34878D82A}">
                    <a16:rowId xmlns:a16="http://schemas.microsoft.com/office/drawing/2014/main" val="2475167444"/>
                  </a:ext>
                </a:extLst>
              </a:tr>
              <a:tr h="370840">
                <a:tc>
                  <a:txBody>
                    <a:bodyPr/>
                    <a:lstStyle/>
                    <a:p>
                      <a:r>
                        <a:rPr lang="es-ES_tradnl" sz="2000" noProof="0">
                          <a:solidFill>
                            <a:schemeClr val="bg1"/>
                          </a:solidFill>
                          <a:latin typeface="Corbel" panose="020B0503020204020204" pitchFamily="34" charset="0"/>
                        </a:rPr>
                        <a:t>Chile</a:t>
                      </a:r>
                    </a:p>
                  </a:txBody>
                  <a:tcPr/>
                </a:tc>
                <a:tc>
                  <a:txBody>
                    <a:bodyPr/>
                    <a:lstStyle/>
                    <a:p>
                      <a:pPr algn="r"/>
                      <a:r>
                        <a:rPr lang="es-ES_tradnl" sz="2000" noProof="0">
                          <a:solidFill>
                            <a:schemeClr val="bg1"/>
                          </a:solidFill>
                          <a:latin typeface="Corbel" panose="020B0503020204020204" pitchFamily="34" charset="0"/>
                        </a:rPr>
                        <a:t>35% cash rebate</a:t>
                      </a:r>
                    </a:p>
                  </a:txBody>
                  <a:tcPr/>
                </a:tc>
                <a:extLst>
                  <a:ext uri="{0D108BD9-81ED-4DB2-BD59-A6C34878D82A}">
                    <a16:rowId xmlns:a16="http://schemas.microsoft.com/office/drawing/2014/main" val="3349692489"/>
                  </a:ext>
                </a:extLst>
              </a:tr>
              <a:tr h="370840">
                <a:tc>
                  <a:txBody>
                    <a:bodyPr/>
                    <a:lstStyle/>
                    <a:p>
                      <a:r>
                        <a:rPr lang="es-ES_tradnl" sz="2000" noProof="0">
                          <a:solidFill>
                            <a:schemeClr val="bg1"/>
                          </a:solidFill>
                          <a:latin typeface="Corbel" panose="020B0503020204020204" pitchFamily="34" charset="0"/>
                        </a:rPr>
                        <a:t>Colombia</a:t>
                      </a:r>
                    </a:p>
                  </a:txBody>
                  <a:tcPr/>
                </a:tc>
                <a:tc>
                  <a:txBody>
                    <a:bodyPr/>
                    <a:lstStyle/>
                    <a:p>
                      <a:pPr algn="r"/>
                      <a:r>
                        <a:rPr lang="es-ES_tradnl" sz="2000" noProof="0">
                          <a:solidFill>
                            <a:schemeClr val="bg1"/>
                          </a:solidFill>
                          <a:latin typeface="Corbel" panose="020B0503020204020204" pitchFamily="34" charset="0"/>
                        </a:rPr>
                        <a:t>35% </a:t>
                      </a:r>
                      <a:r>
                        <a:rPr lang="es-ES_tradnl" sz="2000" noProof="0" err="1">
                          <a:solidFill>
                            <a:schemeClr val="bg1"/>
                          </a:solidFill>
                          <a:latin typeface="Corbel" panose="020B0503020204020204" pitchFamily="34" charset="0"/>
                        </a:rPr>
                        <a:t>transferable</a:t>
                      </a:r>
                      <a:r>
                        <a:rPr lang="es-ES_tradnl" sz="2000" noProof="0">
                          <a:solidFill>
                            <a:schemeClr val="bg1"/>
                          </a:solidFill>
                          <a:latin typeface="Corbel" panose="020B0503020204020204" pitchFamily="34" charset="0"/>
                        </a:rPr>
                        <a:t> </a:t>
                      </a:r>
                      <a:r>
                        <a:rPr lang="es-ES_tradnl" sz="2000" noProof="0" err="1">
                          <a:solidFill>
                            <a:schemeClr val="bg1"/>
                          </a:solidFill>
                          <a:latin typeface="Corbel" panose="020B0503020204020204" pitchFamily="34" charset="0"/>
                        </a:rPr>
                        <a:t>tax</a:t>
                      </a:r>
                      <a:r>
                        <a:rPr lang="es-ES_tradnl" sz="2000" noProof="0">
                          <a:solidFill>
                            <a:schemeClr val="bg1"/>
                          </a:solidFill>
                          <a:latin typeface="Corbel" panose="020B0503020204020204" pitchFamily="34" charset="0"/>
                        </a:rPr>
                        <a:t> </a:t>
                      </a:r>
                      <a:r>
                        <a:rPr lang="es-ES_tradnl" sz="2000" noProof="0" err="1">
                          <a:solidFill>
                            <a:schemeClr val="bg1"/>
                          </a:solidFill>
                          <a:latin typeface="Corbel" panose="020B0503020204020204" pitchFamily="34" charset="0"/>
                        </a:rPr>
                        <a:t>credit</a:t>
                      </a:r>
                      <a:endParaRPr lang="es-ES_tradnl" sz="2000" noProof="0">
                        <a:solidFill>
                          <a:schemeClr val="bg1"/>
                        </a:solidFill>
                        <a:latin typeface="Corbel" panose="020B0503020204020204" pitchFamily="34" charset="0"/>
                      </a:endParaRPr>
                    </a:p>
                  </a:txBody>
                  <a:tcPr/>
                </a:tc>
                <a:extLst>
                  <a:ext uri="{0D108BD9-81ED-4DB2-BD59-A6C34878D82A}">
                    <a16:rowId xmlns:a16="http://schemas.microsoft.com/office/drawing/2014/main" val="4200510872"/>
                  </a:ext>
                </a:extLst>
              </a:tr>
              <a:tr h="370840">
                <a:tc>
                  <a:txBody>
                    <a:bodyPr/>
                    <a:lstStyle/>
                    <a:p>
                      <a:r>
                        <a:rPr lang="es-ES_tradnl" sz="2000" noProof="0">
                          <a:solidFill>
                            <a:schemeClr val="bg1"/>
                          </a:solidFill>
                          <a:latin typeface="Corbel" panose="020B0503020204020204" pitchFamily="34" charset="0"/>
                        </a:rPr>
                        <a:t>República Dominicana</a:t>
                      </a:r>
                    </a:p>
                  </a:txBody>
                  <a:tcPr/>
                </a:tc>
                <a:tc>
                  <a:txBody>
                    <a:bodyPr/>
                    <a:lstStyle/>
                    <a:p>
                      <a:pPr algn="r"/>
                      <a:r>
                        <a:rPr lang="es-ES_tradnl" sz="2000" noProof="0">
                          <a:solidFill>
                            <a:schemeClr val="bg1"/>
                          </a:solidFill>
                          <a:latin typeface="Corbel" panose="020B0503020204020204" pitchFamily="34" charset="0"/>
                        </a:rPr>
                        <a:t>25% </a:t>
                      </a:r>
                      <a:r>
                        <a:rPr lang="es-ES_tradnl" sz="2000" noProof="0" err="1">
                          <a:solidFill>
                            <a:schemeClr val="bg1"/>
                          </a:solidFill>
                          <a:latin typeface="Corbel" panose="020B0503020204020204" pitchFamily="34" charset="0"/>
                        </a:rPr>
                        <a:t>transferable</a:t>
                      </a:r>
                      <a:r>
                        <a:rPr lang="es-ES_tradnl" sz="2000" noProof="0">
                          <a:solidFill>
                            <a:schemeClr val="bg1"/>
                          </a:solidFill>
                          <a:latin typeface="Corbel" panose="020B0503020204020204" pitchFamily="34" charset="0"/>
                        </a:rPr>
                        <a:t> </a:t>
                      </a:r>
                      <a:r>
                        <a:rPr lang="es-ES_tradnl" sz="2000" noProof="0" err="1">
                          <a:solidFill>
                            <a:schemeClr val="bg1"/>
                          </a:solidFill>
                          <a:latin typeface="Corbel" panose="020B0503020204020204" pitchFamily="34" charset="0"/>
                        </a:rPr>
                        <a:t>tax</a:t>
                      </a:r>
                      <a:r>
                        <a:rPr lang="es-ES_tradnl" sz="2000" noProof="0">
                          <a:solidFill>
                            <a:schemeClr val="bg1"/>
                          </a:solidFill>
                          <a:latin typeface="Corbel" panose="020B0503020204020204" pitchFamily="34" charset="0"/>
                        </a:rPr>
                        <a:t> </a:t>
                      </a:r>
                      <a:r>
                        <a:rPr lang="es-ES_tradnl" sz="2000" noProof="0" err="1">
                          <a:solidFill>
                            <a:schemeClr val="bg1"/>
                          </a:solidFill>
                          <a:latin typeface="Corbel" panose="020B0503020204020204" pitchFamily="34" charset="0"/>
                        </a:rPr>
                        <a:t>credit</a:t>
                      </a:r>
                      <a:endParaRPr lang="es-ES_tradnl" sz="2000" noProof="0">
                        <a:solidFill>
                          <a:schemeClr val="bg1"/>
                        </a:solidFill>
                        <a:latin typeface="Corbel" panose="020B0503020204020204" pitchFamily="34" charset="0"/>
                      </a:endParaRPr>
                    </a:p>
                  </a:txBody>
                  <a:tcPr/>
                </a:tc>
                <a:extLst>
                  <a:ext uri="{0D108BD9-81ED-4DB2-BD59-A6C34878D82A}">
                    <a16:rowId xmlns:a16="http://schemas.microsoft.com/office/drawing/2014/main" val="3195762122"/>
                  </a:ext>
                </a:extLst>
              </a:tr>
              <a:tr h="370840">
                <a:tc>
                  <a:txBody>
                    <a:bodyPr/>
                    <a:lstStyle/>
                    <a:p>
                      <a:r>
                        <a:rPr lang="es-ES_tradnl" sz="2000" noProof="0">
                          <a:solidFill>
                            <a:schemeClr val="bg1"/>
                          </a:solidFill>
                          <a:latin typeface="Corbel" panose="020B0503020204020204" pitchFamily="34" charset="0"/>
                        </a:rPr>
                        <a:t>Ecuador</a:t>
                      </a:r>
                    </a:p>
                  </a:txBody>
                  <a:tcPr/>
                </a:tc>
                <a:tc>
                  <a:txBody>
                    <a:bodyPr/>
                    <a:lstStyle/>
                    <a:p>
                      <a:pPr algn="r"/>
                      <a:r>
                        <a:rPr lang="es-ES_tradnl" sz="2000" noProof="0">
                          <a:solidFill>
                            <a:schemeClr val="bg1"/>
                          </a:solidFill>
                          <a:latin typeface="Corbel" panose="020B0503020204020204" pitchFamily="34" charset="0"/>
                        </a:rPr>
                        <a:t>Anteproyecto de ley</a:t>
                      </a:r>
                    </a:p>
                  </a:txBody>
                  <a:tcPr/>
                </a:tc>
                <a:extLst>
                  <a:ext uri="{0D108BD9-81ED-4DB2-BD59-A6C34878D82A}">
                    <a16:rowId xmlns:a16="http://schemas.microsoft.com/office/drawing/2014/main" val="2071627321"/>
                  </a:ext>
                </a:extLst>
              </a:tr>
              <a:tr h="370840">
                <a:tc>
                  <a:txBody>
                    <a:bodyPr/>
                    <a:lstStyle/>
                    <a:p>
                      <a:r>
                        <a:rPr lang="es-ES_tradnl" sz="2000" noProof="0">
                          <a:solidFill>
                            <a:schemeClr val="bg1"/>
                          </a:solidFill>
                          <a:latin typeface="Corbel" panose="020B0503020204020204" pitchFamily="34" charset="0"/>
                        </a:rPr>
                        <a:t>Mendoza, Argentina</a:t>
                      </a:r>
                    </a:p>
                  </a:txBody>
                  <a:tcPr/>
                </a:tc>
                <a:tc>
                  <a:txBody>
                    <a:bodyPr/>
                    <a:lstStyle/>
                    <a:p>
                      <a:pPr algn="r"/>
                      <a:r>
                        <a:rPr lang="es-ES_tradnl" sz="2000" noProof="0">
                          <a:solidFill>
                            <a:schemeClr val="bg1"/>
                          </a:solidFill>
                          <a:latin typeface="Corbel" panose="020B0503020204020204" pitchFamily="34" charset="0"/>
                        </a:rPr>
                        <a:t>40% cash rebate</a:t>
                      </a:r>
                    </a:p>
                  </a:txBody>
                  <a:tcPr/>
                </a:tc>
                <a:extLst>
                  <a:ext uri="{0D108BD9-81ED-4DB2-BD59-A6C34878D82A}">
                    <a16:rowId xmlns:a16="http://schemas.microsoft.com/office/drawing/2014/main" val="2157012639"/>
                  </a:ext>
                </a:extLst>
              </a:tr>
              <a:tr h="370840">
                <a:tc>
                  <a:txBody>
                    <a:bodyPr/>
                    <a:lstStyle/>
                    <a:p>
                      <a:r>
                        <a:rPr lang="es-ES_tradnl" sz="2000" noProof="0">
                          <a:solidFill>
                            <a:schemeClr val="bg1"/>
                          </a:solidFill>
                          <a:latin typeface="Corbel" panose="020B0503020204020204" pitchFamily="34" charset="0"/>
                        </a:rPr>
                        <a:t>Panamá</a:t>
                      </a:r>
                    </a:p>
                  </a:txBody>
                  <a:tcPr/>
                </a:tc>
                <a:tc>
                  <a:txBody>
                    <a:bodyPr/>
                    <a:lstStyle/>
                    <a:p>
                      <a:pPr algn="r"/>
                      <a:r>
                        <a:rPr lang="es-ES_tradnl" sz="2000" noProof="0">
                          <a:solidFill>
                            <a:schemeClr val="bg1"/>
                          </a:solidFill>
                          <a:latin typeface="Corbel" panose="020B0503020204020204" pitchFamily="34" charset="0"/>
                        </a:rPr>
                        <a:t>25% cash rebate</a:t>
                      </a:r>
                    </a:p>
                  </a:txBody>
                  <a:tcPr/>
                </a:tc>
                <a:extLst>
                  <a:ext uri="{0D108BD9-81ED-4DB2-BD59-A6C34878D82A}">
                    <a16:rowId xmlns:a16="http://schemas.microsoft.com/office/drawing/2014/main" val="2604641671"/>
                  </a:ext>
                </a:extLst>
              </a:tr>
              <a:tr h="370840">
                <a:tc>
                  <a:txBody>
                    <a:bodyPr/>
                    <a:lstStyle/>
                    <a:p>
                      <a:r>
                        <a:rPr lang="es-ES_tradnl" sz="2000" noProof="0">
                          <a:solidFill>
                            <a:schemeClr val="bg1"/>
                          </a:solidFill>
                          <a:latin typeface="Corbel" panose="020B0503020204020204" pitchFamily="34" charset="0"/>
                        </a:rPr>
                        <a:t>Puerto Rico</a:t>
                      </a:r>
                    </a:p>
                  </a:txBody>
                  <a:tcPr/>
                </a:tc>
                <a:tc>
                  <a:txBody>
                    <a:bodyPr/>
                    <a:lstStyle/>
                    <a:p>
                      <a:pPr algn="r"/>
                      <a:r>
                        <a:rPr lang="es-ES_tradnl" sz="2000" noProof="0">
                          <a:solidFill>
                            <a:schemeClr val="bg1"/>
                          </a:solidFill>
                          <a:latin typeface="Corbel" panose="020B0503020204020204" pitchFamily="34" charset="0"/>
                        </a:rPr>
                        <a:t>20-40% </a:t>
                      </a:r>
                      <a:r>
                        <a:rPr lang="es-ES_tradnl" sz="2000" noProof="0" err="1">
                          <a:solidFill>
                            <a:schemeClr val="bg1"/>
                          </a:solidFill>
                          <a:latin typeface="Corbel" panose="020B0503020204020204" pitchFamily="34" charset="0"/>
                        </a:rPr>
                        <a:t>tax</a:t>
                      </a:r>
                      <a:r>
                        <a:rPr lang="es-ES_tradnl" sz="2000" noProof="0">
                          <a:solidFill>
                            <a:schemeClr val="bg1"/>
                          </a:solidFill>
                          <a:latin typeface="Corbel" panose="020B0503020204020204" pitchFamily="34" charset="0"/>
                        </a:rPr>
                        <a:t> </a:t>
                      </a:r>
                      <a:r>
                        <a:rPr lang="es-ES_tradnl" sz="2000" noProof="0" err="1">
                          <a:solidFill>
                            <a:schemeClr val="bg1"/>
                          </a:solidFill>
                          <a:latin typeface="Corbel" panose="020B0503020204020204" pitchFamily="34" charset="0"/>
                        </a:rPr>
                        <a:t>credit</a:t>
                      </a:r>
                      <a:endParaRPr lang="es-ES_tradnl" sz="2000" noProof="0">
                        <a:solidFill>
                          <a:schemeClr val="bg1"/>
                        </a:solidFill>
                        <a:latin typeface="Corbel" panose="020B0503020204020204" pitchFamily="34" charset="0"/>
                      </a:endParaRPr>
                    </a:p>
                  </a:txBody>
                  <a:tcPr/>
                </a:tc>
                <a:extLst>
                  <a:ext uri="{0D108BD9-81ED-4DB2-BD59-A6C34878D82A}">
                    <a16:rowId xmlns:a16="http://schemas.microsoft.com/office/drawing/2014/main" val="1248072168"/>
                  </a:ext>
                </a:extLst>
              </a:tr>
              <a:tr h="370840">
                <a:tc>
                  <a:txBody>
                    <a:bodyPr/>
                    <a:lstStyle/>
                    <a:p>
                      <a:r>
                        <a:rPr lang="es-ES_tradnl" sz="2000" noProof="0">
                          <a:solidFill>
                            <a:schemeClr val="bg1"/>
                          </a:solidFill>
                          <a:latin typeface="Corbel" panose="020B0503020204020204" pitchFamily="34" charset="0"/>
                        </a:rPr>
                        <a:t>Rio de Janeiro, Brazil</a:t>
                      </a:r>
                    </a:p>
                  </a:txBody>
                  <a:tcPr/>
                </a:tc>
                <a:tc>
                  <a:txBody>
                    <a:bodyPr/>
                    <a:lstStyle/>
                    <a:p>
                      <a:pPr algn="r"/>
                      <a:r>
                        <a:rPr lang="es-ES_tradnl" sz="2000" noProof="0">
                          <a:solidFill>
                            <a:schemeClr val="bg1"/>
                          </a:solidFill>
                          <a:latin typeface="Corbel" panose="020B0503020204020204" pitchFamily="34" charset="0"/>
                        </a:rPr>
                        <a:t>30-35% cash rebate</a:t>
                      </a:r>
                    </a:p>
                  </a:txBody>
                  <a:tcPr/>
                </a:tc>
                <a:extLst>
                  <a:ext uri="{0D108BD9-81ED-4DB2-BD59-A6C34878D82A}">
                    <a16:rowId xmlns:a16="http://schemas.microsoft.com/office/drawing/2014/main" val="566317439"/>
                  </a:ext>
                </a:extLst>
              </a:tr>
              <a:tr h="370840">
                <a:tc>
                  <a:txBody>
                    <a:bodyPr/>
                    <a:lstStyle/>
                    <a:p>
                      <a:r>
                        <a:rPr lang="es-ES_tradnl" sz="2000" noProof="0">
                          <a:solidFill>
                            <a:schemeClr val="bg1"/>
                          </a:solidFill>
                          <a:latin typeface="Corbel" panose="020B0503020204020204" pitchFamily="34" charset="0"/>
                        </a:rPr>
                        <a:t>Sao Paulo, Brazil</a:t>
                      </a:r>
                    </a:p>
                  </a:txBody>
                  <a:tcPr/>
                </a:tc>
                <a:tc>
                  <a:txBody>
                    <a:bodyPr/>
                    <a:lstStyle/>
                    <a:p>
                      <a:pPr algn="r"/>
                      <a:r>
                        <a:rPr lang="es-ES_tradnl" sz="2000" noProof="0">
                          <a:solidFill>
                            <a:schemeClr val="bg1"/>
                          </a:solidFill>
                          <a:latin typeface="Corbel" panose="020B0503020204020204" pitchFamily="34" charset="0"/>
                        </a:rPr>
                        <a:t>30% cash rebate</a:t>
                      </a:r>
                    </a:p>
                  </a:txBody>
                  <a:tcPr/>
                </a:tc>
                <a:extLst>
                  <a:ext uri="{0D108BD9-81ED-4DB2-BD59-A6C34878D82A}">
                    <a16:rowId xmlns:a16="http://schemas.microsoft.com/office/drawing/2014/main" val="4226658725"/>
                  </a:ext>
                </a:extLst>
              </a:tr>
              <a:tr h="370840">
                <a:tc>
                  <a:txBody>
                    <a:bodyPr/>
                    <a:lstStyle/>
                    <a:p>
                      <a:r>
                        <a:rPr lang="es-ES_tradnl" sz="2000" noProof="0">
                          <a:solidFill>
                            <a:schemeClr val="bg1"/>
                          </a:solidFill>
                          <a:latin typeface="Corbel" panose="020B0503020204020204" pitchFamily="34" charset="0"/>
                        </a:rPr>
                        <a:t>Trinidad &amp; Tobago</a:t>
                      </a:r>
                    </a:p>
                  </a:txBody>
                  <a:tcPr/>
                </a:tc>
                <a:tc>
                  <a:txBody>
                    <a:bodyPr/>
                    <a:lstStyle/>
                    <a:p>
                      <a:pPr algn="r"/>
                      <a:r>
                        <a:rPr lang="es-ES_tradnl" sz="2000" noProof="0">
                          <a:solidFill>
                            <a:schemeClr val="bg1"/>
                          </a:solidFill>
                          <a:latin typeface="Corbel" panose="020B0503020204020204" pitchFamily="34" charset="0"/>
                        </a:rPr>
                        <a:t>12.5%-35% cash rebate</a:t>
                      </a:r>
                    </a:p>
                  </a:txBody>
                  <a:tcPr/>
                </a:tc>
                <a:extLst>
                  <a:ext uri="{0D108BD9-81ED-4DB2-BD59-A6C34878D82A}">
                    <a16:rowId xmlns:a16="http://schemas.microsoft.com/office/drawing/2014/main" val="3808378197"/>
                  </a:ext>
                </a:extLst>
              </a:tr>
              <a:tr h="370840">
                <a:tc>
                  <a:txBody>
                    <a:bodyPr/>
                    <a:lstStyle/>
                    <a:p>
                      <a:r>
                        <a:rPr lang="es-ES_tradnl" sz="2000" noProof="0">
                          <a:solidFill>
                            <a:schemeClr val="bg1"/>
                          </a:solidFill>
                          <a:latin typeface="Corbel" panose="020B0503020204020204" pitchFamily="34" charset="0"/>
                        </a:rPr>
                        <a:t>Uruguay</a:t>
                      </a:r>
                    </a:p>
                  </a:txBody>
                  <a:tcPr/>
                </a:tc>
                <a:tc>
                  <a:txBody>
                    <a:bodyPr/>
                    <a:lstStyle/>
                    <a:p>
                      <a:pPr algn="r"/>
                      <a:r>
                        <a:rPr lang="es-ES_tradnl" sz="2000" noProof="0">
                          <a:solidFill>
                            <a:schemeClr val="bg1"/>
                          </a:solidFill>
                          <a:latin typeface="Corbel" panose="020B0503020204020204" pitchFamily="34" charset="0"/>
                        </a:rPr>
                        <a:t>10.6%-25% cash rebate</a:t>
                      </a:r>
                    </a:p>
                  </a:txBody>
                  <a:tcPr/>
                </a:tc>
                <a:extLst>
                  <a:ext uri="{0D108BD9-81ED-4DB2-BD59-A6C34878D82A}">
                    <a16:rowId xmlns:a16="http://schemas.microsoft.com/office/drawing/2014/main" val="2136761835"/>
                  </a:ext>
                </a:extLst>
              </a:tr>
              <a:tr h="370840">
                <a:tc>
                  <a:txBody>
                    <a:bodyPr/>
                    <a:lstStyle/>
                    <a:p>
                      <a:r>
                        <a:rPr lang="es-ES_tradnl" sz="2000" noProof="0">
                          <a:solidFill>
                            <a:schemeClr val="bg1"/>
                          </a:solidFill>
                          <a:latin typeface="Corbel" panose="020B0503020204020204" pitchFamily="34" charset="0"/>
                        </a:rPr>
                        <a:t>Islas Vírgenes (EEUU)</a:t>
                      </a:r>
                    </a:p>
                  </a:txBody>
                  <a:tcPr/>
                </a:tc>
                <a:tc>
                  <a:txBody>
                    <a:bodyPr/>
                    <a:lstStyle/>
                    <a:p>
                      <a:pPr algn="r"/>
                      <a:r>
                        <a:rPr lang="es-ES_tradnl" sz="2000" noProof="0">
                          <a:solidFill>
                            <a:schemeClr val="bg1"/>
                          </a:solidFill>
                          <a:latin typeface="Corbel" panose="020B0503020204020204" pitchFamily="34" charset="0"/>
                        </a:rPr>
                        <a:t>19%-29% cash rebate</a:t>
                      </a:r>
                    </a:p>
                  </a:txBody>
                  <a:tcPr/>
                </a:tc>
                <a:extLst>
                  <a:ext uri="{0D108BD9-81ED-4DB2-BD59-A6C34878D82A}">
                    <a16:rowId xmlns:a16="http://schemas.microsoft.com/office/drawing/2014/main" val="546069128"/>
                  </a:ext>
                </a:extLst>
              </a:tr>
            </a:tbl>
          </a:graphicData>
        </a:graphic>
      </p:graphicFrame>
    </p:spTree>
    <p:extLst>
      <p:ext uri="{BB962C8B-B14F-4D97-AF65-F5344CB8AC3E}">
        <p14:creationId xmlns:p14="http://schemas.microsoft.com/office/powerpoint/2010/main" val="3563668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42950" y="287777"/>
            <a:ext cx="12916061" cy="2020553"/>
          </a:xfrm>
          <a:prstGeom prst="rect">
            <a:avLst/>
          </a:prstGeom>
        </p:spPr>
        <p:txBody>
          <a:bodyPr wrap="square" lIns="0" tIns="0" rIns="0" bIns="0" rtlCol="0" anchor="t">
            <a:spAutoFit/>
          </a:bodyPr>
          <a:lstStyle/>
          <a:p>
            <a:pPr>
              <a:lnSpc>
                <a:spcPts val="8399"/>
              </a:lnSpc>
            </a:pPr>
            <a:r>
              <a:rPr lang="es-419" sz="4000" b="1">
                <a:solidFill>
                  <a:srgbClr val="000000"/>
                </a:solidFill>
                <a:latin typeface="Corbel" panose="020B0503020204020204" pitchFamily="34" charset="0"/>
              </a:rPr>
              <a:t>Un Pronóstico del Impacto del Incentivo </a:t>
            </a:r>
            <a:endParaRPr lang="en-GB" sz="4000" b="1">
              <a:solidFill>
                <a:srgbClr val="000000"/>
              </a:solidFill>
              <a:latin typeface="Corbel" panose="020B0503020204020204" pitchFamily="34" charset="0"/>
            </a:endParaRPr>
          </a:p>
          <a:p>
            <a:pPr>
              <a:lnSpc>
                <a:spcPts val="8399"/>
              </a:lnSpc>
            </a:pPr>
            <a:r>
              <a:rPr lang="en-US" sz="4000" b="1">
                <a:solidFill>
                  <a:srgbClr val="000000"/>
                </a:solidFill>
                <a:latin typeface="Corbel" panose="020B0503020204020204" pitchFamily="34" charset="0"/>
              </a:rPr>
              <a:t> </a:t>
            </a:r>
          </a:p>
        </p:txBody>
      </p:sp>
      <p:sp>
        <p:nvSpPr>
          <p:cNvPr id="12" name="AutoShape 3">
            <a:extLst>
              <a:ext uri="{FF2B5EF4-FFF2-40B4-BE49-F238E27FC236}">
                <a16:creationId xmlns:a16="http://schemas.microsoft.com/office/drawing/2014/main" id="{1DAD939E-7B25-CC39-0958-A59F4171F8DF}"/>
              </a:ext>
            </a:extLst>
          </p:cNvPr>
          <p:cNvSpPr/>
          <p:nvPr/>
        </p:nvSpPr>
        <p:spPr>
          <a:xfrm rot="-6548">
            <a:off x="723935" y="1379510"/>
            <a:ext cx="11700000" cy="9114"/>
          </a:xfrm>
          <a:prstGeom prst="line">
            <a:avLst/>
          </a:prstGeom>
          <a:ln w="57150" cap="flat">
            <a:solidFill>
              <a:srgbClr val="9C040C"/>
            </a:solidFill>
            <a:prstDash val="solid"/>
            <a:headEnd type="none" w="sm" len="sm"/>
            <a:tailEnd type="none" w="sm" len="sm"/>
          </a:ln>
        </p:spPr>
      </p:sp>
      <p:sp>
        <p:nvSpPr>
          <p:cNvPr id="178" name="TextBox 177">
            <a:extLst>
              <a:ext uri="{FF2B5EF4-FFF2-40B4-BE49-F238E27FC236}">
                <a16:creationId xmlns:a16="http://schemas.microsoft.com/office/drawing/2014/main" id="{2B86D6C7-5627-FEF6-B81B-F6DDDD13A561}"/>
              </a:ext>
            </a:extLst>
          </p:cNvPr>
          <p:cNvSpPr txBox="1"/>
          <p:nvPr/>
        </p:nvSpPr>
        <p:spPr>
          <a:xfrm>
            <a:off x="12368466" y="5284023"/>
            <a:ext cx="4023951" cy="1477328"/>
          </a:xfrm>
          <a:prstGeom prst="rect">
            <a:avLst/>
          </a:prstGeom>
          <a:noFill/>
        </p:spPr>
        <p:txBody>
          <a:bodyPr wrap="square">
            <a:spAutoFit/>
          </a:bodyPr>
          <a:lstStyle/>
          <a:p>
            <a:pPr algn="ctr"/>
            <a:r>
              <a:rPr lang="en-US" sz="1800">
                <a:solidFill>
                  <a:srgbClr val="FFFFFF"/>
                </a:solidFill>
                <a:latin typeface="Corbel 1"/>
              </a:rPr>
              <a:t>Limited incentive introduced in 2023</a:t>
            </a:r>
          </a:p>
          <a:p>
            <a:pPr algn="ctr"/>
            <a:r>
              <a:rPr lang="en-US" sz="1800">
                <a:solidFill>
                  <a:srgbClr val="FFFFFF"/>
                </a:solidFill>
                <a:latin typeface="Corbel 1"/>
              </a:rPr>
              <a:t>Limit to number of projects that come to Mexico to access the system</a:t>
            </a:r>
          </a:p>
          <a:p>
            <a:pPr algn="ctr"/>
            <a:r>
              <a:rPr lang="en-US">
                <a:solidFill>
                  <a:srgbClr val="FFFFFF"/>
                </a:solidFill>
                <a:latin typeface="Corbel 1"/>
              </a:rPr>
              <a:t>Modelled assuming cap in line with second tier US state markets</a:t>
            </a:r>
            <a:endParaRPr lang="en-US" sz="1800">
              <a:solidFill>
                <a:srgbClr val="FFFFFF"/>
              </a:solidFill>
              <a:latin typeface="Corbel 1"/>
            </a:endParaRPr>
          </a:p>
        </p:txBody>
      </p:sp>
      <p:sp>
        <p:nvSpPr>
          <p:cNvPr id="180" name="TextBox 179">
            <a:extLst>
              <a:ext uri="{FF2B5EF4-FFF2-40B4-BE49-F238E27FC236}">
                <a16:creationId xmlns:a16="http://schemas.microsoft.com/office/drawing/2014/main" id="{9E0A000F-5206-A08A-EE54-A20551BBBEC0}"/>
              </a:ext>
            </a:extLst>
          </p:cNvPr>
          <p:cNvSpPr txBox="1"/>
          <p:nvPr/>
        </p:nvSpPr>
        <p:spPr>
          <a:xfrm>
            <a:off x="12280052" y="2565634"/>
            <a:ext cx="4167833" cy="1754326"/>
          </a:xfrm>
          <a:prstGeom prst="rect">
            <a:avLst/>
          </a:prstGeom>
          <a:noFill/>
        </p:spPr>
        <p:txBody>
          <a:bodyPr wrap="square">
            <a:spAutoFit/>
          </a:bodyPr>
          <a:lstStyle/>
          <a:p>
            <a:pPr algn="ctr"/>
            <a:r>
              <a:rPr lang="en-US" sz="1800">
                <a:solidFill>
                  <a:srgbClr val="FFFFFF"/>
                </a:solidFill>
                <a:latin typeface="Corbel 1"/>
              </a:rPr>
              <a:t>Introduction of </a:t>
            </a:r>
            <a:r>
              <a:rPr lang="en-US">
                <a:solidFill>
                  <a:srgbClr val="FFFFFF"/>
                </a:solidFill>
                <a:latin typeface="Corbel 1"/>
              </a:rPr>
              <a:t>competitive incentive (around 25% and big annual budget)</a:t>
            </a:r>
          </a:p>
          <a:p>
            <a:pPr algn="ctr"/>
            <a:r>
              <a:rPr lang="en-US" sz="1800">
                <a:solidFill>
                  <a:srgbClr val="FFFFFF"/>
                </a:solidFill>
                <a:latin typeface="Corbel 1"/>
              </a:rPr>
              <a:t>As</a:t>
            </a:r>
            <a:r>
              <a:rPr lang="en-US">
                <a:solidFill>
                  <a:srgbClr val="FFFFFF"/>
                </a:solidFill>
                <a:latin typeface="Corbel 1"/>
              </a:rPr>
              <a:t>sume incentive is multi-year and has a stable system</a:t>
            </a:r>
          </a:p>
          <a:p>
            <a:pPr algn="ctr"/>
            <a:r>
              <a:rPr lang="en-US">
                <a:solidFill>
                  <a:srgbClr val="FFFFFF"/>
                </a:solidFill>
                <a:latin typeface="Corbel 1"/>
              </a:rPr>
              <a:t>Results in m</a:t>
            </a:r>
            <a:r>
              <a:rPr lang="en-US" sz="1800">
                <a:solidFill>
                  <a:srgbClr val="FFFFFF"/>
                </a:solidFill>
                <a:latin typeface="Corbel 1"/>
              </a:rPr>
              <a:t>arke</a:t>
            </a:r>
            <a:r>
              <a:rPr lang="en-US">
                <a:solidFill>
                  <a:srgbClr val="FFFFFF"/>
                </a:solidFill>
                <a:latin typeface="Corbel 1"/>
              </a:rPr>
              <a:t>d and immediate increase in production</a:t>
            </a:r>
          </a:p>
        </p:txBody>
      </p:sp>
      <p:sp>
        <p:nvSpPr>
          <p:cNvPr id="182" name="Right Triangle 181">
            <a:extLst>
              <a:ext uri="{FF2B5EF4-FFF2-40B4-BE49-F238E27FC236}">
                <a16:creationId xmlns:a16="http://schemas.microsoft.com/office/drawing/2014/main" id="{B7859443-9C7A-9DAE-DF03-867CCA2E103B}"/>
              </a:ext>
            </a:extLst>
          </p:cNvPr>
          <p:cNvSpPr/>
          <p:nvPr/>
        </p:nvSpPr>
        <p:spPr>
          <a:xfrm flipH="1">
            <a:off x="0" y="0"/>
            <a:ext cx="18288000" cy="10287000"/>
          </a:xfrm>
          <a:prstGeom prst="rtTriangle">
            <a:avLst/>
          </a:prstGeom>
          <a:solidFill>
            <a:srgbClr val="470103">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D3A1FA1-2AF7-57B5-B38A-C455A4032614}"/>
              </a:ext>
            </a:extLst>
          </p:cNvPr>
          <p:cNvSpPr txBox="1"/>
          <p:nvPr/>
        </p:nvSpPr>
        <p:spPr>
          <a:xfrm>
            <a:off x="901357" y="2147634"/>
            <a:ext cx="16506789" cy="7703584"/>
          </a:xfrm>
          <a:prstGeom prst="rect">
            <a:avLst/>
          </a:prstGeom>
          <a:noFill/>
        </p:spPr>
        <p:txBody>
          <a:bodyPr wrap="square" rtlCol="0">
            <a:spAutoFit/>
          </a:bodyPr>
          <a:lstStyle/>
          <a:p>
            <a:pPr>
              <a:lnSpc>
                <a:spcPct val="107000"/>
              </a:lnSpc>
              <a:spcAft>
                <a:spcPts val="800"/>
              </a:spcAft>
            </a:pPr>
            <a:r>
              <a:rPr lang="es-419" sz="2600">
                <a:effectLst/>
                <a:latin typeface="Corbel" panose="020B0503020204020204" pitchFamily="34" charset="0"/>
                <a:ea typeface="Calibri" panose="020F0502020204030204" pitchFamily="34" charset="0"/>
                <a:cs typeface="Times New Roman" panose="02020603050405020304" pitchFamily="18" charset="0"/>
              </a:rPr>
              <a:t>Existe una notable falta de datos sólidos sobre el gasto en producción audiovisual en México, especialmente fuera de la Ciudad de México.</a:t>
            </a:r>
          </a:p>
          <a:p>
            <a:pPr>
              <a:lnSpc>
                <a:spcPct val="107000"/>
              </a:lnSpc>
              <a:spcAft>
                <a:spcPts val="800"/>
              </a:spcAft>
            </a:pPr>
            <a:endParaRPr lang="en-GB" sz="1000">
              <a:effectLst/>
              <a:latin typeface="Corbel" panose="020B05030202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419" sz="2600">
                <a:effectLst/>
                <a:latin typeface="Corbel" panose="020B0503020204020204" pitchFamily="34" charset="0"/>
                <a:ea typeface="Calibri" panose="020F0502020204030204" pitchFamily="34" charset="0"/>
                <a:cs typeface="Times New Roman" panose="02020603050405020304" pitchFamily="18" charset="0"/>
              </a:rPr>
              <a:t>Por lo tanto, para establecer una línea de base de la actividad nacional y crear pronósticos, ha sido necesario triangular las fuentes de datos y hacer estimaciones informadas. Estas estimaciones también se basaron en los resultados de consultas confidenciales realizadas para este estudio con partes interesadas clave, así como en el conocimiento general del mercado global de SPI.</a:t>
            </a:r>
          </a:p>
          <a:p>
            <a:pPr>
              <a:lnSpc>
                <a:spcPct val="107000"/>
              </a:lnSpc>
              <a:spcAft>
                <a:spcPts val="800"/>
              </a:spcAft>
            </a:pPr>
            <a:endParaRPr lang="es-419" sz="2600">
              <a:effectLst/>
              <a:latin typeface="Corbel" panose="020B05030202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419" sz="2600">
                <a:effectLst/>
                <a:latin typeface="Corbel" panose="020B0503020204020204" pitchFamily="34" charset="0"/>
                <a:ea typeface="Calibri" panose="020F0502020204030204" pitchFamily="34" charset="0"/>
                <a:cs typeface="Times New Roman" panose="02020603050405020304" pitchFamily="18" charset="0"/>
              </a:rPr>
              <a:t>Se utilizó una variedad de fuentes de datos disponibles, incluidas las publicaciones de </a:t>
            </a:r>
            <a:r>
              <a:rPr lang="es-419" sz="2600" b="1">
                <a:effectLst/>
                <a:latin typeface="Corbel" panose="020B0503020204020204" pitchFamily="34" charset="0"/>
                <a:ea typeface="Calibri" panose="020F0502020204030204" pitchFamily="34" charset="0"/>
                <a:cs typeface="Times New Roman" panose="02020603050405020304" pitchFamily="18" charset="0"/>
              </a:rPr>
              <a:t>IMCINE </a:t>
            </a:r>
            <a:r>
              <a:rPr lang="es-419" sz="2600">
                <a:effectLst/>
                <a:latin typeface="Corbel" panose="020B0503020204020204" pitchFamily="34" charset="0"/>
                <a:ea typeface="Calibri" panose="020F0502020204030204" pitchFamily="34" charset="0"/>
                <a:cs typeface="Times New Roman" panose="02020603050405020304" pitchFamily="18" charset="0"/>
              </a:rPr>
              <a:t>y la </a:t>
            </a:r>
            <a:r>
              <a:rPr lang="es-419" sz="2600" b="1">
                <a:effectLst/>
                <a:latin typeface="Corbel" panose="020B0503020204020204" pitchFamily="34" charset="0"/>
                <a:ea typeface="Calibri" panose="020F0502020204030204" pitchFamily="34" charset="0"/>
                <a:cs typeface="Times New Roman" panose="02020603050405020304" pitchFamily="18" charset="0"/>
              </a:rPr>
              <a:t>Comisión de Fílmica de la CDMX</a:t>
            </a:r>
            <a:r>
              <a:rPr lang="es-419" sz="2600">
                <a:effectLst/>
                <a:latin typeface="Corbel" panose="020B0503020204020204" pitchFamily="34" charset="0"/>
                <a:ea typeface="Calibri" panose="020F0502020204030204" pitchFamily="34" charset="0"/>
                <a:cs typeface="Times New Roman" panose="02020603050405020304" pitchFamily="18" charset="0"/>
              </a:rPr>
              <a:t>. Los datos nacionales también se obtuvieron del </a:t>
            </a:r>
            <a:r>
              <a:rPr lang="es-419" sz="2600" b="1">
                <a:effectLst/>
                <a:latin typeface="Corbel" panose="020B0503020204020204" pitchFamily="34" charset="0"/>
                <a:ea typeface="Calibri" panose="020F0502020204030204" pitchFamily="34" charset="0"/>
                <a:cs typeface="Times New Roman" panose="02020603050405020304" pitchFamily="18" charset="0"/>
              </a:rPr>
              <a:t>Instituto Nacional de Estadística, Geografía e Informática (INEGI) de México</a:t>
            </a:r>
            <a:r>
              <a:rPr lang="es-419" sz="2600">
                <a:effectLst/>
                <a:latin typeface="Corbel" panose="020B0503020204020204" pitchFamily="34" charset="0"/>
                <a:ea typeface="Calibri" panose="020F0502020204030204" pitchFamily="34" charset="0"/>
                <a:cs typeface="Times New Roman" panose="02020603050405020304" pitchFamily="18" charset="0"/>
              </a:rPr>
              <a:t>.</a:t>
            </a:r>
            <a:r>
              <a:rPr lang="es-419" sz="2600">
                <a:latin typeface="Corbel" panose="020B0503020204020204" pitchFamily="34" charset="0"/>
                <a:ea typeface="Calibri" panose="020F0502020204030204" pitchFamily="34" charset="0"/>
                <a:cs typeface="Times New Roman" panose="02020603050405020304" pitchFamily="18" charset="0"/>
              </a:rPr>
              <a:t> </a:t>
            </a:r>
            <a:r>
              <a:rPr lang="es-419" sz="2600">
                <a:effectLst/>
                <a:latin typeface="Corbel" panose="020B0503020204020204" pitchFamily="34" charset="0"/>
                <a:ea typeface="Calibri" panose="020F0502020204030204" pitchFamily="34" charset="0"/>
                <a:cs typeface="Times New Roman" panose="02020603050405020304" pitchFamily="18" charset="0"/>
              </a:rPr>
              <a:t>Usando esta metodología</a:t>
            </a:r>
            <a:r>
              <a:rPr lang="es-419" sz="2600">
                <a:latin typeface="Corbel" panose="020B0503020204020204" pitchFamily="34" charset="0"/>
                <a:cs typeface="Times New Roman" panose="02020603050405020304" pitchFamily="18" charset="0"/>
              </a:rPr>
              <a:t>, SPI ha estimado la actividad de producción audiovisual  en 2022 en U$673.  </a:t>
            </a:r>
          </a:p>
          <a:p>
            <a:pPr>
              <a:lnSpc>
                <a:spcPct val="107000"/>
              </a:lnSpc>
              <a:spcAft>
                <a:spcPts val="800"/>
              </a:spcAft>
            </a:pPr>
            <a:endParaRPr lang="es-419" sz="2600">
              <a:latin typeface="Corbel" panose="020B0503020204020204" pitchFamily="34" charset="0"/>
              <a:cs typeface="Times New Roman" panose="02020603050405020304" pitchFamily="18" charset="0"/>
            </a:endParaRPr>
          </a:p>
          <a:p>
            <a:pPr>
              <a:lnSpc>
                <a:spcPct val="107000"/>
              </a:lnSpc>
              <a:spcAft>
                <a:spcPts val="800"/>
              </a:spcAft>
            </a:pPr>
            <a:r>
              <a:rPr lang="es-ES_tradnl" sz="2600">
                <a:effectLst/>
                <a:latin typeface="Corbel" panose="020B0503020204020204" pitchFamily="34" charset="0"/>
                <a:ea typeface="Calibri" panose="020F0502020204030204" pitchFamily="34" charset="0"/>
                <a:cs typeface="Times New Roman" panose="02020603050405020304" pitchFamily="18" charset="0"/>
              </a:rPr>
              <a:t>Usando esta cifra base de gasto, se han modelado </a:t>
            </a:r>
            <a:r>
              <a:rPr lang="es-ES_tradnl" sz="2600" b="1">
                <a:effectLst/>
                <a:latin typeface="Corbel" panose="020B0503020204020204" pitchFamily="34" charset="0"/>
                <a:ea typeface="Calibri" panose="020F0502020204030204" pitchFamily="34" charset="0"/>
                <a:cs typeface="Times New Roman" panose="02020603050405020304" pitchFamily="18" charset="0"/>
              </a:rPr>
              <a:t>tres posibles escenarios</a:t>
            </a:r>
            <a:r>
              <a:rPr lang="es-ES_tradnl" sz="2600">
                <a:effectLst/>
                <a:latin typeface="Corbel" panose="020B0503020204020204" pitchFamily="34" charset="0"/>
                <a:ea typeface="Calibri" panose="020F0502020204030204" pitchFamily="34" charset="0"/>
                <a:cs typeface="Times New Roman" panose="02020603050405020304" pitchFamily="18" charset="0"/>
              </a:rPr>
              <a:t> </a:t>
            </a:r>
            <a:r>
              <a:rPr lang="es-ES_tradnl" sz="2600" b="1">
                <a:effectLst/>
                <a:latin typeface="Corbel" panose="020B0503020204020204" pitchFamily="34" charset="0"/>
                <a:ea typeface="Calibri" panose="020F0502020204030204" pitchFamily="34" charset="0"/>
                <a:cs typeface="Times New Roman" panose="02020603050405020304" pitchFamily="18" charset="0"/>
              </a:rPr>
              <a:t>de impacto</a:t>
            </a:r>
            <a:r>
              <a:rPr lang="es-ES_tradnl" sz="2600">
                <a:effectLst/>
                <a:latin typeface="Corbel" panose="020B0503020204020204" pitchFamily="34" charset="0"/>
                <a:ea typeface="Calibri" panose="020F0502020204030204" pitchFamily="34" charset="0"/>
                <a:cs typeface="Times New Roman" panose="02020603050405020304" pitchFamily="18" charset="0"/>
              </a:rPr>
              <a:t>. Cada uno se basa en un conjunto diferente de supuestos en relación con la introducción de un incentivo. Debido a que incluso un pequeño aumento en producciones de alto presupuesto podría tener un gran impacto en el crecimiento, SPI considera que el escenario de total adopción es conservador en cuanto a crecimiento.</a:t>
            </a:r>
            <a:endParaRPr lang="en-GB" sz="2600">
              <a:effectLst/>
              <a:latin typeface="Corbel" panose="020B05030202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831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ight Triangle 181">
            <a:extLst>
              <a:ext uri="{FF2B5EF4-FFF2-40B4-BE49-F238E27FC236}">
                <a16:creationId xmlns:a16="http://schemas.microsoft.com/office/drawing/2014/main" id="{B7859443-9C7A-9DAE-DF03-867CCA2E103B}"/>
              </a:ext>
            </a:extLst>
          </p:cNvPr>
          <p:cNvSpPr/>
          <p:nvPr/>
        </p:nvSpPr>
        <p:spPr>
          <a:xfrm flipH="1">
            <a:off x="0" y="0"/>
            <a:ext cx="18288001" cy="10287000"/>
          </a:xfrm>
          <a:prstGeom prst="rtTriangle">
            <a:avLst/>
          </a:prstGeom>
          <a:solidFill>
            <a:srgbClr val="470103">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nip Single Corner of Rectangle 21">
            <a:extLst>
              <a:ext uri="{FF2B5EF4-FFF2-40B4-BE49-F238E27FC236}">
                <a16:creationId xmlns:a16="http://schemas.microsoft.com/office/drawing/2014/main" id="{E70FA3C7-5FB6-F137-CD62-2ADCBDD50F1A}"/>
              </a:ext>
            </a:extLst>
          </p:cNvPr>
          <p:cNvSpPr/>
          <p:nvPr/>
        </p:nvSpPr>
        <p:spPr>
          <a:xfrm>
            <a:off x="12223619" y="1243755"/>
            <a:ext cx="5706000" cy="8914019"/>
          </a:xfrm>
          <a:prstGeom prst="snip1Rect">
            <a:avLst/>
          </a:prstGeom>
          <a:solidFill>
            <a:srgbClr val="3E4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3"/>
          <p:cNvSpPr txBox="1"/>
          <p:nvPr/>
        </p:nvSpPr>
        <p:spPr>
          <a:xfrm>
            <a:off x="723936" y="137299"/>
            <a:ext cx="12916061" cy="629403"/>
          </a:xfrm>
          <a:prstGeom prst="rect">
            <a:avLst/>
          </a:prstGeom>
        </p:spPr>
        <p:txBody>
          <a:bodyPr wrap="square" lIns="0" tIns="0" rIns="0" bIns="0" rtlCol="0" anchor="t">
            <a:spAutoFit/>
          </a:bodyPr>
          <a:lstStyle/>
          <a:p>
            <a:pPr>
              <a:lnSpc>
                <a:spcPct val="107000"/>
              </a:lnSpc>
              <a:spcAft>
                <a:spcPts val="800"/>
              </a:spcAft>
            </a:pPr>
            <a:r>
              <a:rPr lang="es-419" sz="4000" b="1">
                <a:effectLst/>
                <a:latin typeface="Corbel" panose="020B0503020204020204" pitchFamily="34" charset="0"/>
                <a:ea typeface="Calibri" panose="020F0502020204030204" pitchFamily="34" charset="0"/>
                <a:cs typeface="Times New Roman" panose="02020603050405020304" pitchFamily="18" charset="0"/>
              </a:rPr>
              <a:t>El Pronóstico del Impacto y las Suposiciones  </a:t>
            </a:r>
            <a:endParaRPr lang="en-GB" sz="4000">
              <a:effectLst/>
              <a:latin typeface="Corbel" panose="020B0503020204020204" pitchFamily="34" charset="0"/>
              <a:ea typeface="Calibri" panose="020F0502020204030204" pitchFamily="34" charset="0"/>
              <a:cs typeface="Times New Roman" panose="02020603050405020304" pitchFamily="18" charset="0"/>
            </a:endParaRPr>
          </a:p>
        </p:txBody>
      </p:sp>
      <p:sp>
        <p:nvSpPr>
          <p:cNvPr id="12" name="AutoShape 3">
            <a:extLst>
              <a:ext uri="{FF2B5EF4-FFF2-40B4-BE49-F238E27FC236}">
                <a16:creationId xmlns:a16="http://schemas.microsoft.com/office/drawing/2014/main" id="{1DAD939E-7B25-CC39-0958-A59F4171F8DF}"/>
              </a:ext>
            </a:extLst>
          </p:cNvPr>
          <p:cNvSpPr/>
          <p:nvPr/>
        </p:nvSpPr>
        <p:spPr>
          <a:xfrm rot="-6548">
            <a:off x="723935" y="1010891"/>
            <a:ext cx="11700000" cy="9114"/>
          </a:xfrm>
          <a:prstGeom prst="line">
            <a:avLst/>
          </a:prstGeom>
          <a:ln w="57150" cap="flat">
            <a:solidFill>
              <a:srgbClr val="9C040C"/>
            </a:solidFill>
            <a:prstDash val="solid"/>
            <a:headEnd type="none" w="sm" len="sm"/>
            <a:tailEnd type="none" w="sm" len="sm"/>
          </a:ln>
        </p:spPr>
      </p:sp>
      <p:grpSp>
        <p:nvGrpSpPr>
          <p:cNvPr id="9" name="Group 8">
            <a:extLst>
              <a:ext uri="{FF2B5EF4-FFF2-40B4-BE49-F238E27FC236}">
                <a16:creationId xmlns:a16="http://schemas.microsoft.com/office/drawing/2014/main" id="{40BDF880-D1DE-D1EE-4464-2490CDA4590F}"/>
              </a:ext>
            </a:extLst>
          </p:cNvPr>
          <p:cNvGrpSpPr/>
          <p:nvPr/>
        </p:nvGrpSpPr>
        <p:grpSpPr>
          <a:xfrm>
            <a:off x="9703198" y="1472221"/>
            <a:ext cx="10270245" cy="8003602"/>
            <a:chOff x="11413808" y="2330781"/>
            <a:chExt cx="8204279" cy="2456580"/>
          </a:xfrm>
        </p:grpSpPr>
        <p:sp>
          <p:nvSpPr>
            <p:cNvPr id="14" name="TextBox 8">
              <a:extLst>
                <a:ext uri="{FF2B5EF4-FFF2-40B4-BE49-F238E27FC236}">
                  <a16:creationId xmlns:a16="http://schemas.microsoft.com/office/drawing/2014/main" id="{F9676307-E078-E350-3CA8-7E97420DA100}"/>
                </a:ext>
              </a:extLst>
            </p:cNvPr>
            <p:cNvSpPr txBox="1"/>
            <p:nvPr/>
          </p:nvSpPr>
          <p:spPr>
            <a:xfrm>
              <a:off x="11413808" y="2330781"/>
              <a:ext cx="8204279" cy="276499"/>
            </a:xfrm>
            <a:prstGeom prst="rect">
              <a:avLst/>
            </a:prstGeom>
          </p:spPr>
          <p:txBody>
            <a:bodyPr lIns="0" tIns="0" rIns="0" bIns="0" rtlCol="0" anchor="t">
              <a:spAutoFit/>
            </a:bodyPr>
            <a:lstStyle/>
            <a:p>
              <a:pPr algn="ctr">
                <a:lnSpc>
                  <a:spcPts val="3919"/>
                </a:lnSpc>
                <a:spcBef>
                  <a:spcPct val="0"/>
                </a:spcBef>
              </a:pPr>
              <a:r>
                <a:rPr lang="es-419" sz="2800">
                  <a:solidFill>
                    <a:srgbClr val="FFFFFF"/>
                  </a:solidFill>
                  <a:latin typeface="Corbel 1"/>
                </a:rPr>
                <a:t>Escenario 3: Sin incentivo algún</a:t>
              </a:r>
              <a:endParaRPr lang="en-GB" sz="2800">
                <a:solidFill>
                  <a:srgbClr val="FFFFFF"/>
                </a:solidFill>
                <a:latin typeface="Corbel 1"/>
              </a:endParaRPr>
            </a:p>
            <a:p>
              <a:pPr algn="ctr">
                <a:lnSpc>
                  <a:spcPts val="3919"/>
                </a:lnSpc>
                <a:spcBef>
                  <a:spcPct val="0"/>
                </a:spcBef>
              </a:pPr>
              <a:endParaRPr lang="en-US" sz="2800">
                <a:solidFill>
                  <a:srgbClr val="FFFFFF"/>
                </a:solidFill>
                <a:latin typeface="Corbel 1"/>
              </a:endParaRPr>
            </a:p>
          </p:txBody>
        </p:sp>
        <p:sp>
          <p:nvSpPr>
            <p:cNvPr id="11" name="TextBox 10">
              <a:extLst>
                <a:ext uri="{FF2B5EF4-FFF2-40B4-BE49-F238E27FC236}">
                  <a16:creationId xmlns:a16="http://schemas.microsoft.com/office/drawing/2014/main" id="{5BB1D197-D7DF-3803-23D0-5243F260D31F}"/>
                </a:ext>
              </a:extLst>
            </p:cNvPr>
            <p:cNvSpPr txBox="1"/>
            <p:nvPr/>
          </p:nvSpPr>
          <p:spPr>
            <a:xfrm>
              <a:off x="13518633" y="2477205"/>
              <a:ext cx="4521644" cy="2310156"/>
            </a:xfrm>
            <a:prstGeom prst="rect">
              <a:avLst/>
            </a:prstGeom>
            <a:noFill/>
          </p:spPr>
          <p:txBody>
            <a:bodyPr wrap="square" lIns="91440" tIns="45720" rIns="91440" bIns="45720" anchor="t">
              <a:spAutoFit/>
            </a:bodyPr>
            <a:lstStyle/>
            <a:p>
              <a:r>
                <a:rPr lang="es-419" sz="2200" dirty="0">
                  <a:solidFill>
                    <a:srgbClr val="F5F745"/>
                  </a:solidFill>
                  <a:latin typeface="Corbel 1"/>
                </a:rPr>
                <a:t>Suposiciones</a:t>
              </a:r>
              <a:endParaRPr lang="en-US" sz="2200" dirty="0">
                <a:solidFill>
                  <a:srgbClr val="F5F745"/>
                </a:solidFill>
                <a:latin typeface="Corbel 1"/>
              </a:endParaRPr>
            </a:p>
            <a:p>
              <a:pPr marL="342900" indent="-342900">
                <a:lnSpc>
                  <a:spcPct val="107000"/>
                </a:lnSpc>
                <a:buFont typeface="Symbol" pitchFamily="2" charset="2"/>
                <a:buChar char=""/>
              </a:pPr>
              <a:r>
                <a:rPr lang="es-419" sz="2200" dirty="0">
                  <a:solidFill>
                    <a:srgbClr val="FFFFFF"/>
                  </a:solidFill>
                  <a:latin typeface="Corbel 1"/>
                </a:rPr>
                <a:t>No se introduce ningún incentivo en México </a:t>
              </a:r>
              <a:endParaRPr lang="en-GB" sz="2200" dirty="0">
                <a:solidFill>
                  <a:srgbClr val="FFFFFF"/>
                </a:solidFill>
                <a:latin typeface="Corbel 1"/>
              </a:endParaRPr>
            </a:p>
            <a:p>
              <a:pPr marL="342900" lvl="0" indent="-342900">
                <a:lnSpc>
                  <a:spcPct val="107000"/>
                </a:lnSpc>
                <a:buFont typeface="Symbol" pitchFamily="2" charset="2"/>
                <a:buChar char=""/>
              </a:pPr>
              <a:r>
                <a:rPr lang="es-419" sz="2200" dirty="0">
                  <a:solidFill>
                    <a:srgbClr val="FFFFFF"/>
                  </a:solidFill>
                  <a:latin typeface="Corbel 1"/>
                </a:rPr>
                <a:t>Los mercados de la competencia y los incentivos se fortalecen, como en España</a:t>
              </a:r>
              <a:endParaRPr lang="en-GB" sz="2200" dirty="0">
                <a:solidFill>
                  <a:srgbClr val="FFFFFF"/>
                </a:solidFill>
                <a:latin typeface="Corbel 1"/>
              </a:endParaRPr>
            </a:p>
            <a:p>
              <a:pPr marL="342900" indent="-342900">
                <a:lnSpc>
                  <a:spcPct val="107000"/>
                </a:lnSpc>
                <a:buFont typeface="Symbol" pitchFamily="2" charset="2"/>
                <a:buChar char=""/>
              </a:pPr>
              <a:r>
                <a:rPr lang="es-419" sz="2200" dirty="0">
                  <a:solidFill>
                    <a:srgbClr val="FFFFFF"/>
                  </a:solidFill>
                  <a:latin typeface="Corbel 1"/>
                </a:rPr>
                <a:t>El auge de la producción postpandemia se estabiliza a nivel mundial </a:t>
              </a:r>
              <a:endParaRPr lang="en-GB" sz="2200" dirty="0">
                <a:solidFill>
                  <a:srgbClr val="FFFFFF"/>
                </a:solidFill>
                <a:latin typeface="Corbel 1"/>
              </a:endParaRPr>
            </a:p>
            <a:p>
              <a:pPr marL="342900" indent="-342900">
                <a:lnSpc>
                  <a:spcPct val="107000"/>
                </a:lnSpc>
                <a:buFont typeface="Symbol" pitchFamily="2" charset="2"/>
                <a:buChar char=""/>
              </a:pPr>
              <a:r>
                <a:rPr lang="es-419" sz="2200" dirty="0">
                  <a:solidFill>
                    <a:srgbClr val="FFFFFF"/>
                  </a:solidFill>
                  <a:latin typeface="Corbel 1"/>
                </a:rPr>
                <a:t>Algunos productores revisan sus planes de inversiones a nivel mundial </a:t>
              </a:r>
              <a:endParaRPr lang="en-GB" sz="2200" dirty="0">
                <a:solidFill>
                  <a:srgbClr val="FFFFFF"/>
                </a:solidFill>
                <a:latin typeface="Corbel 1"/>
              </a:endParaRPr>
            </a:p>
            <a:p>
              <a:pPr marL="342900" lvl="0" indent="-342900">
                <a:lnSpc>
                  <a:spcPct val="107000"/>
                </a:lnSpc>
                <a:spcAft>
                  <a:spcPts val="800"/>
                </a:spcAft>
                <a:buFont typeface="Symbol" pitchFamily="2" charset="2"/>
                <a:buChar char=""/>
              </a:pPr>
              <a:r>
                <a:rPr lang="es-419" sz="2200" dirty="0">
                  <a:solidFill>
                    <a:srgbClr val="FFFFFF"/>
                  </a:solidFill>
                  <a:latin typeface="Corbel 1"/>
                </a:rPr>
                <a:t>Debido a la presión inflacionaria sobre los costos, se aumenta el enfoque de los </a:t>
              </a:r>
              <a:r>
                <a:rPr lang="es-419" dirty="0">
                  <a:solidFill>
                    <a:srgbClr val="FFFFFF"/>
                  </a:solidFill>
                  <a:latin typeface="Corbel 1"/>
                </a:rPr>
                <a:t>inversores en mercados con incentivos</a:t>
              </a:r>
              <a:endParaRPr lang="en-GB" dirty="0">
                <a:solidFill>
                  <a:srgbClr val="FFFFFF"/>
                </a:solidFill>
                <a:latin typeface="Corbel 1"/>
              </a:endParaRPr>
            </a:p>
            <a:p>
              <a:endParaRPr lang="en-US">
                <a:solidFill>
                  <a:srgbClr val="FFFFFF"/>
                </a:solidFill>
                <a:latin typeface="Corbel 1"/>
              </a:endParaRPr>
            </a:p>
            <a:p>
              <a:r>
                <a:rPr lang="es-419" dirty="0">
                  <a:solidFill>
                    <a:srgbClr val="F5F745"/>
                  </a:solidFill>
                  <a:latin typeface="Corbel 1"/>
                </a:rPr>
                <a:t>El Impacto en los pronósticos</a:t>
              </a:r>
              <a:endParaRPr lang="en-US" dirty="0">
                <a:solidFill>
                  <a:srgbClr val="F5F745"/>
                </a:solidFill>
                <a:latin typeface="Corbel 1"/>
              </a:endParaRPr>
            </a:p>
            <a:p>
              <a:pPr marL="342900" indent="-342900">
                <a:lnSpc>
                  <a:spcPct val="107000"/>
                </a:lnSpc>
                <a:buFont typeface="Symbol" pitchFamily="2" charset="2"/>
                <a:buChar char=""/>
              </a:pPr>
              <a:r>
                <a:rPr lang="es" sz="2200" dirty="0">
                  <a:solidFill>
                    <a:schemeClr val="bg1"/>
                  </a:solidFill>
                  <a:latin typeface="Calibri"/>
                  <a:ea typeface="Calibri"/>
                  <a:cs typeface="Calibri"/>
                </a:rPr>
                <a:t>SPI ha proyectado que la tendencia actual de crecimiento anual del sector continúa en 2023 y 2024, aplanándose en 2025 y 2026.</a:t>
              </a:r>
              <a:endParaRPr lang="en-GB" sz="2200">
                <a:solidFill>
                  <a:schemeClr val="bg1"/>
                </a:solidFill>
                <a:latin typeface="Calibri"/>
                <a:ea typeface="Calibri"/>
                <a:cs typeface="Calibri"/>
              </a:endParaRPr>
            </a:p>
            <a:p>
              <a:pPr>
                <a:lnSpc>
                  <a:spcPct val="107000"/>
                </a:lnSpc>
              </a:pPr>
              <a:endParaRPr lang="es" sz="2200" dirty="0">
                <a:solidFill>
                  <a:schemeClr val="bg1"/>
                </a:solidFill>
                <a:latin typeface="Calibri"/>
                <a:ea typeface="Calibri"/>
                <a:cs typeface="Calibri"/>
              </a:endParaRPr>
            </a:p>
            <a:p>
              <a:pPr marL="342900" indent="-342900">
                <a:lnSpc>
                  <a:spcPct val="107000"/>
                </a:lnSpc>
                <a:buFont typeface="Symbol" pitchFamily="2" charset="2"/>
                <a:buChar char=""/>
              </a:pPr>
              <a:r>
                <a:rPr lang="es" sz="2200" dirty="0">
                  <a:solidFill>
                    <a:schemeClr val="bg1"/>
                  </a:solidFill>
                  <a:latin typeface="Calibri"/>
                  <a:ea typeface="Calibri"/>
                  <a:cs typeface="Calibri"/>
                </a:rPr>
                <a:t>Una reducción anual estimada del 5% p.a. a partir de 2027 para reflejar la presión a la baja en un mercado sin incentivos.</a:t>
              </a:r>
            </a:p>
          </p:txBody>
        </p:sp>
      </p:grpSp>
      <p:sp>
        <p:nvSpPr>
          <p:cNvPr id="17" name="Snip Single Corner of Rectangle 16">
            <a:extLst>
              <a:ext uri="{FF2B5EF4-FFF2-40B4-BE49-F238E27FC236}">
                <a16:creationId xmlns:a16="http://schemas.microsoft.com/office/drawing/2014/main" id="{8990E88F-E8F2-10F3-CAD8-F0051498FAA9}"/>
              </a:ext>
            </a:extLst>
          </p:cNvPr>
          <p:cNvSpPr/>
          <p:nvPr/>
        </p:nvSpPr>
        <p:spPr>
          <a:xfrm>
            <a:off x="211924" y="1243755"/>
            <a:ext cx="5704618" cy="8914019"/>
          </a:xfrm>
          <a:prstGeom prst="snip1Rect">
            <a:avLst/>
          </a:prstGeom>
          <a:solidFill>
            <a:srgbClr val="9C0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ECBF999-C1E1-FAFD-AF30-EA171E7E132F}"/>
              </a:ext>
            </a:extLst>
          </p:cNvPr>
          <p:cNvSpPr txBox="1"/>
          <p:nvPr/>
        </p:nvSpPr>
        <p:spPr>
          <a:xfrm>
            <a:off x="367451" y="1404663"/>
            <a:ext cx="4927334" cy="954107"/>
          </a:xfrm>
          <a:prstGeom prst="rect">
            <a:avLst/>
          </a:prstGeom>
          <a:noFill/>
        </p:spPr>
        <p:txBody>
          <a:bodyPr wrap="square" rtlCol="0">
            <a:spAutoFit/>
          </a:bodyPr>
          <a:lstStyle/>
          <a:p>
            <a:r>
              <a:rPr lang="es-419" sz="2800" b="1">
                <a:solidFill>
                  <a:schemeClr val="bg1"/>
                </a:solidFill>
                <a:latin typeface="Corbel" panose="020B0503020204020204" pitchFamily="34" charset="0"/>
              </a:rPr>
              <a:t>Escenario 1: Adopción pleno</a:t>
            </a:r>
            <a:endParaRPr lang="en-GB" sz="2800" b="1">
              <a:solidFill>
                <a:schemeClr val="bg1"/>
              </a:solidFill>
              <a:latin typeface="Corbel" panose="020B0503020204020204" pitchFamily="34" charset="0"/>
            </a:endParaRPr>
          </a:p>
          <a:p>
            <a:endParaRPr lang="en-GB" sz="2800" b="1">
              <a:solidFill>
                <a:schemeClr val="bg1"/>
              </a:solidFill>
              <a:latin typeface="Corbel" panose="020B0503020204020204" pitchFamily="34" charset="0"/>
            </a:endParaRPr>
          </a:p>
        </p:txBody>
      </p:sp>
      <p:sp>
        <p:nvSpPr>
          <p:cNvPr id="20" name="Snip Single Corner of Rectangle 19">
            <a:extLst>
              <a:ext uri="{FF2B5EF4-FFF2-40B4-BE49-F238E27FC236}">
                <a16:creationId xmlns:a16="http://schemas.microsoft.com/office/drawing/2014/main" id="{8326654F-0CA2-AA42-08D6-FF4529FEE8AC}"/>
              </a:ext>
            </a:extLst>
          </p:cNvPr>
          <p:cNvSpPr/>
          <p:nvPr/>
        </p:nvSpPr>
        <p:spPr>
          <a:xfrm>
            <a:off x="6240640" y="1264195"/>
            <a:ext cx="5704617" cy="8893580"/>
          </a:xfrm>
          <a:prstGeom prst="snip1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2B273F66-B05B-5A58-B16B-A74A1FB87776}"/>
              </a:ext>
            </a:extLst>
          </p:cNvPr>
          <p:cNvSpPr txBox="1"/>
          <p:nvPr/>
        </p:nvSpPr>
        <p:spPr>
          <a:xfrm>
            <a:off x="6400725" y="1416366"/>
            <a:ext cx="4838805" cy="532903"/>
          </a:xfrm>
          <a:prstGeom prst="rect">
            <a:avLst/>
          </a:prstGeom>
          <a:noFill/>
        </p:spPr>
        <p:txBody>
          <a:bodyPr wrap="square" rtlCol="0">
            <a:spAutoFit/>
          </a:bodyPr>
          <a:lstStyle/>
          <a:p>
            <a:pPr>
              <a:lnSpc>
                <a:spcPct val="107000"/>
              </a:lnSpc>
              <a:spcAft>
                <a:spcPts val="800"/>
              </a:spcAft>
            </a:pPr>
            <a:r>
              <a:rPr lang="es-419" sz="2800" b="1">
                <a:solidFill>
                  <a:schemeClr val="bg1"/>
                </a:solidFill>
                <a:effectLst/>
                <a:latin typeface="Corbel" panose="020B0503020204020204" pitchFamily="34" charset="0"/>
                <a:ea typeface="Calibri" panose="020F0502020204030204" pitchFamily="34" charset="0"/>
                <a:cs typeface="Times New Roman" panose="02020603050405020304" pitchFamily="18" charset="0"/>
              </a:rPr>
              <a:t>Escenario 2: Adopción parcial</a:t>
            </a:r>
            <a:endParaRPr lang="en-GB" sz="280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273A2D49-A3F4-C0F1-7928-22493BA740C0}"/>
              </a:ext>
            </a:extLst>
          </p:cNvPr>
          <p:cNvSpPr txBox="1"/>
          <p:nvPr/>
        </p:nvSpPr>
        <p:spPr>
          <a:xfrm>
            <a:off x="6470845" y="2006283"/>
            <a:ext cx="5367596" cy="7763023"/>
          </a:xfrm>
          <a:prstGeom prst="rect">
            <a:avLst/>
          </a:prstGeom>
          <a:noFill/>
        </p:spPr>
        <p:txBody>
          <a:bodyPr wrap="square">
            <a:spAutoFit/>
          </a:bodyPr>
          <a:lstStyle/>
          <a:p>
            <a:r>
              <a:rPr lang="es-419" sz="2200">
                <a:solidFill>
                  <a:srgbClr val="F5F745"/>
                </a:solidFill>
                <a:latin typeface="Corbel 1"/>
              </a:rPr>
              <a:t>Suposiciones </a:t>
            </a:r>
          </a:p>
          <a:p>
            <a:pPr marL="342900" lvl="0" indent="-342900">
              <a:lnSpc>
                <a:spcPct val="107000"/>
              </a:lnSpc>
              <a:buFont typeface="Symbol" pitchFamily="2" charset="2"/>
              <a:buChar char=""/>
            </a:pPr>
            <a:r>
              <a:rPr lang="es-419" sz="2200">
                <a:solidFill>
                  <a:schemeClr val="bg1"/>
                </a:solidFill>
                <a:latin typeface="Corbel 1"/>
              </a:rPr>
              <a:t>Se introduce un incentivo con un presupuesto anual con un tope limitado </a:t>
            </a:r>
            <a:endParaRPr lang="en-GB" sz="2200">
              <a:solidFill>
                <a:schemeClr val="bg1"/>
              </a:solidFill>
              <a:latin typeface="Corbel 1"/>
            </a:endParaRPr>
          </a:p>
          <a:p>
            <a:pPr marL="342900" lvl="0" indent="-342900">
              <a:lnSpc>
                <a:spcPct val="107000"/>
              </a:lnSpc>
              <a:spcAft>
                <a:spcPts val="800"/>
              </a:spcAft>
              <a:buFont typeface="Symbol" pitchFamily="2" charset="2"/>
              <a:buChar char=""/>
            </a:pPr>
            <a:r>
              <a:rPr lang="es-419" sz="2200">
                <a:solidFill>
                  <a:schemeClr val="bg1"/>
                </a:solidFill>
                <a:latin typeface="Corbel 1"/>
              </a:rPr>
              <a:t>Se supone que este límite anual está en línea con los mercados estatales de segundo nivel de EE. UU.</a:t>
            </a:r>
            <a:endParaRPr lang="en-US" sz="2200" b="1">
              <a:solidFill>
                <a:srgbClr val="FFFFFF"/>
              </a:solidFill>
              <a:latin typeface="Corbel 1"/>
            </a:endParaRPr>
          </a:p>
          <a:p>
            <a:endParaRPr lang="en-US" sz="2200">
              <a:solidFill>
                <a:srgbClr val="FFFFFF"/>
              </a:solidFill>
              <a:latin typeface="Corbel 1"/>
            </a:endParaRPr>
          </a:p>
          <a:p>
            <a:r>
              <a:rPr lang="es-419" sz="2200">
                <a:solidFill>
                  <a:srgbClr val="F5F745"/>
                </a:solidFill>
                <a:latin typeface="Corbel 1"/>
              </a:rPr>
              <a:t>El Impacto en los pronósticos</a:t>
            </a:r>
            <a:endParaRPr lang="en-US" sz="2200">
              <a:solidFill>
                <a:srgbClr val="F5F745"/>
              </a:solidFill>
              <a:latin typeface="Corbel 1"/>
            </a:endParaRPr>
          </a:p>
          <a:p>
            <a:pPr marL="342900" lvl="0" indent="-342900">
              <a:lnSpc>
                <a:spcPct val="107000"/>
              </a:lnSpc>
              <a:buFont typeface="Symbol" pitchFamily="2" charset="2"/>
              <a:buChar char=""/>
            </a:pPr>
            <a:r>
              <a:rPr lang="es-419" sz="2200">
                <a:solidFill>
                  <a:schemeClr val="bg1"/>
                </a:solidFill>
                <a:latin typeface="Corbel 1"/>
              </a:rPr>
              <a:t>Este escenario lleva a un aumento limitado de la actividad en el primero y segundo años</a:t>
            </a:r>
            <a:endParaRPr lang="en-GB" sz="2200">
              <a:solidFill>
                <a:schemeClr val="bg1"/>
              </a:solidFill>
              <a:latin typeface="Corbel 1"/>
            </a:endParaRPr>
          </a:p>
          <a:p>
            <a:pPr marL="342900" lvl="0" indent="-342900">
              <a:lnSpc>
                <a:spcPct val="107000"/>
              </a:lnSpc>
              <a:buFont typeface="Symbol" pitchFamily="2" charset="2"/>
              <a:buChar char=""/>
            </a:pPr>
            <a:r>
              <a:rPr lang="es-419" sz="2200">
                <a:solidFill>
                  <a:schemeClr val="bg1"/>
                </a:solidFill>
                <a:latin typeface="Corbel 1"/>
              </a:rPr>
              <a:t>Sin embargo, el crecimiento comienza a estabilizarse después dos años, cuando se alcanza el límite del presupuesto anual.</a:t>
            </a:r>
            <a:endParaRPr lang="en-GB" sz="2200">
              <a:solidFill>
                <a:schemeClr val="bg1"/>
              </a:solidFill>
              <a:latin typeface="Corbel 1"/>
            </a:endParaRPr>
          </a:p>
          <a:p>
            <a:pPr marL="342900" lvl="0" indent="-342900">
              <a:lnSpc>
                <a:spcPct val="107000"/>
              </a:lnSpc>
              <a:spcAft>
                <a:spcPts val="800"/>
              </a:spcAft>
              <a:buFont typeface="Symbol" pitchFamily="2" charset="2"/>
              <a:buChar char=""/>
            </a:pPr>
            <a:r>
              <a:rPr lang="es-419" sz="2200">
                <a:solidFill>
                  <a:schemeClr val="bg1"/>
                </a:solidFill>
                <a:latin typeface="Corbel 1"/>
              </a:rPr>
              <a:t>El tope limita la cantidad de proyectos que vienen a México para acceder al sistema</a:t>
            </a:r>
            <a:endParaRPr lang="en-GB" sz="2200">
              <a:solidFill>
                <a:schemeClr val="bg1"/>
              </a:solidFill>
              <a:latin typeface="Corbel 1"/>
            </a:endParaRPr>
          </a:p>
          <a:p>
            <a:pPr marL="342900" indent="-342900">
              <a:buFont typeface="Arial" panose="020B0604020202020204" pitchFamily="34" charset="0"/>
              <a:buChar char="•"/>
            </a:pPr>
            <a:endParaRPr lang="en-US" sz="2200">
              <a:solidFill>
                <a:schemeClr val="bg1"/>
              </a:solidFill>
              <a:latin typeface="Corbel 1"/>
            </a:endParaRPr>
          </a:p>
          <a:p>
            <a:pPr marL="342900" indent="-342900">
              <a:buFont typeface="Arial" panose="020B0604020202020204" pitchFamily="34" charset="0"/>
              <a:buChar char="•"/>
            </a:pPr>
            <a:endParaRPr lang="en-US" sz="2200">
              <a:solidFill>
                <a:schemeClr val="bg1"/>
              </a:solidFill>
              <a:latin typeface="Corbel 1"/>
            </a:endParaRPr>
          </a:p>
          <a:p>
            <a:pPr marL="342900" indent="-342900">
              <a:buFont typeface="Arial" panose="020B0604020202020204" pitchFamily="34" charset="0"/>
              <a:buChar char="•"/>
            </a:pPr>
            <a:endParaRPr lang="en-US" sz="2200">
              <a:solidFill>
                <a:schemeClr val="bg1"/>
              </a:solidFill>
              <a:latin typeface="Corbel 1"/>
            </a:endParaRPr>
          </a:p>
        </p:txBody>
      </p:sp>
      <p:sp>
        <p:nvSpPr>
          <p:cNvPr id="25" name="TextBox 24">
            <a:extLst>
              <a:ext uri="{FF2B5EF4-FFF2-40B4-BE49-F238E27FC236}">
                <a16:creationId xmlns:a16="http://schemas.microsoft.com/office/drawing/2014/main" id="{015820F2-B745-94FB-7D8A-91101381AE4B}"/>
              </a:ext>
            </a:extLst>
          </p:cNvPr>
          <p:cNvSpPr txBox="1"/>
          <p:nvPr/>
        </p:nvSpPr>
        <p:spPr>
          <a:xfrm>
            <a:off x="292440" y="2006283"/>
            <a:ext cx="5504064" cy="8204169"/>
          </a:xfrm>
          <a:prstGeom prst="rect">
            <a:avLst/>
          </a:prstGeom>
          <a:noFill/>
        </p:spPr>
        <p:txBody>
          <a:bodyPr wrap="square">
            <a:spAutoFit/>
          </a:bodyPr>
          <a:lstStyle/>
          <a:p>
            <a:r>
              <a:rPr lang="es-419" sz="2200">
                <a:solidFill>
                  <a:srgbClr val="F5F745"/>
                </a:solidFill>
                <a:latin typeface="Corbel 1"/>
              </a:rPr>
              <a:t>Suposiciones</a:t>
            </a:r>
            <a:endParaRPr lang="en-US" sz="2200">
              <a:solidFill>
                <a:srgbClr val="F5F745"/>
              </a:solidFill>
              <a:latin typeface="Corbel 1"/>
            </a:endParaRPr>
          </a:p>
          <a:p>
            <a:pPr marL="342900" lvl="0" indent="-342900">
              <a:lnSpc>
                <a:spcPct val="107000"/>
              </a:lnSpc>
              <a:buFont typeface="Symbol" pitchFamily="2" charset="2"/>
              <a:buChar char=""/>
            </a:pPr>
            <a:r>
              <a:rPr lang="es-419" sz="2200">
                <a:solidFill>
                  <a:schemeClr val="bg1"/>
                </a:solidFill>
                <a:latin typeface="Corbel 1"/>
              </a:rPr>
              <a:t>Se introduce un incentivo competitivo a nivel mundial con una tasa de alrededor del 25%</a:t>
            </a:r>
            <a:endParaRPr lang="en-GB" sz="2200">
              <a:solidFill>
                <a:schemeClr val="bg1"/>
              </a:solidFill>
              <a:latin typeface="Corbel 1"/>
            </a:endParaRPr>
          </a:p>
          <a:p>
            <a:pPr marL="342900" lvl="0" indent="-342900">
              <a:lnSpc>
                <a:spcPct val="107000"/>
              </a:lnSpc>
              <a:spcAft>
                <a:spcPts val="800"/>
              </a:spcAft>
              <a:buFont typeface="Symbol" pitchFamily="2" charset="2"/>
              <a:buChar char=""/>
            </a:pPr>
            <a:r>
              <a:rPr lang="es-419" sz="2200">
                <a:solidFill>
                  <a:schemeClr val="bg1"/>
                </a:solidFill>
                <a:latin typeface="Corbel 1"/>
              </a:rPr>
              <a:t>El presupuesto anual del incentivo es significativo o no tiene límite, y puede atender producciones de alto presupuesto</a:t>
            </a:r>
            <a:endParaRPr lang="en-GB" sz="2200">
              <a:solidFill>
                <a:schemeClr val="bg1"/>
              </a:solidFill>
              <a:latin typeface="Corbel 1"/>
            </a:endParaRPr>
          </a:p>
          <a:p>
            <a:pPr marL="342900" lvl="0" indent="-342900">
              <a:lnSpc>
                <a:spcPct val="107000"/>
              </a:lnSpc>
              <a:spcAft>
                <a:spcPts val="800"/>
              </a:spcAft>
              <a:buFont typeface="Symbol" pitchFamily="2" charset="2"/>
              <a:buChar char=""/>
            </a:pPr>
            <a:r>
              <a:rPr lang="es-419" sz="2200">
                <a:solidFill>
                  <a:schemeClr val="bg1"/>
                </a:solidFill>
                <a:latin typeface="Corbel 1"/>
              </a:rPr>
              <a:t>Este incentivo tiene un presupuesto plurianual y un sistema subyacente estable</a:t>
            </a:r>
            <a:r>
              <a:rPr lang="en-GB" sz="2200">
                <a:solidFill>
                  <a:schemeClr val="bg1"/>
                </a:solidFill>
                <a:latin typeface="Corbel 1"/>
              </a:rPr>
              <a:t> </a:t>
            </a:r>
            <a:endParaRPr lang="en-US" sz="2200">
              <a:solidFill>
                <a:schemeClr val="bg1"/>
              </a:solidFill>
              <a:latin typeface="Corbel 1"/>
            </a:endParaRPr>
          </a:p>
          <a:p>
            <a:r>
              <a:rPr lang="es-419" sz="2200">
                <a:solidFill>
                  <a:srgbClr val="F5F745"/>
                </a:solidFill>
                <a:latin typeface="Corbel 1"/>
              </a:rPr>
              <a:t>El Impacto en los pronósticos</a:t>
            </a:r>
            <a:endParaRPr lang="en-US" sz="2200">
              <a:solidFill>
                <a:schemeClr val="bg1"/>
              </a:solidFill>
              <a:latin typeface="Corbel 1"/>
            </a:endParaRPr>
          </a:p>
          <a:p>
            <a:pPr marL="342900" lvl="0" indent="-342900">
              <a:lnSpc>
                <a:spcPct val="107000"/>
              </a:lnSpc>
              <a:buFont typeface="Symbol" pitchFamily="2" charset="2"/>
              <a:buChar char=""/>
            </a:pPr>
            <a:r>
              <a:rPr lang="es-419" sz="2200">
                <a:solidFill>
                  <a:schemeClr val="bg1"/>
                </a:solidFill>
                <a:latin typeface="Corbel 1"/>
              </a:rPr>
              <a:t>Da como resultado un aumento marcado e inmediato en la producción, dada la atracción subyacente de México como destino de filmación. </a:t>
            </a:r>
            <a:endParaRPr lang="en-GB" sz="2200">
              <a:solidFill>
                <a:schemeClr val="bg1"/>
              </a:solidFill>
              <a:latin typeface="Corbel 1"/>
            </a:endParaRPr>
          </a:p>
          <a:p>
            <a:pPr marL="342900" lvl="0" indent="-342900">
              <a:lnSpc>
                <a:spcPct val="107000"/>
              </a:lnSpc>
              <a:buFont typeface="Symbol" pitchFamily="2" charset="2"/>
              <a:buChar char=""/>
            </a:pPr>
            <a:r>
              <a:rPr lang="es-419" sz="2200">
                <a:solidFill>
                  <a:schemeClr val="bg1"/>
                </a:solidFill>
                <a:latin typeface="Corbel 1"/>
              </a:rPr>
              <a:t>Grandes proyectos llegan a México en vez de otros competidores internacionales </a:t>
            </a:r>
            <a:endParaRPr lang="en-GB" sz="2200">
              <a:solidFill>
                <a:schemeClr val="bg1"/>
              </a:solidFill>
              <a:latin typeface="Corbel 1"/>
            </a:endParaRPr>
          </a:p>
          <a:p>
            <a:pPr marL="342900" lvl="0" indent="-342900">
              <a:lnSpc>
                <a:spcPct val="107000"/>
              </a:lnSpc>
              <a:spcAft>
                <a:spcPts val="800"/>
              </a:spcAft>
              <a:buFont typeface="Symbol" pitchFamily="2" charset="2"/>
              <a:buChar char=""/>
            </a:pPr>
            <a:r>
              <a:rPr lang="es-419" sz="2200">
                <a:solidFill>
                  <a:schemeClr val="bg1"/>
                </a:solidFill>
                <a:latin typeface="Corbel 1"/>
              </a:rPr>
              <a:t>Proyectos mexicanos que pudieron haber sido filmados en otros destinos vuelvan a México</a:t>
            </a:r>
            <a:endParaRPr lang="en-GB" sz="2200">
              <a:solidFill>
                <a:schemeClr val="bg1"/>
              </a:solidFill>
              <a:latin typeface="Corbel 1"/>
            </a:endParaRPr>
          </a:p>
        </p:txBody>
      </p:sp>
    </p:spTree>
    <p:extLst>
      <p:ext uri="{BB962C8B-B14F-4D97-AF65-F5344CB8AC3E}">
        <p14:creationId xmlns:p14="http://schemas.microsoft.com/office/powerpoint/2010/main" val="424919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42950" y="287777"/>
            <a:ext cx="12916061" cy="943335"/>
          </a:xfrm>
          <a:prstGeom prst="rect">
            <a:avLst/>
          </a:prstGeom>
        </p:spPr>
        <p:txBody>
          <a:bodyPr wrap="square" lIns="0" tIns="0" rIns="0" bIns="0" rtlCol="0" anchor="t">
            <a:spAutoFit/>
          </a:bodyPr>
          <a:lstStyle/>
          <a:p>
            <a:pPr>
              <a:lnSpc>
                <a:spcPts val="8399"/>
              </a:lnSpc>
            </a:pPr>
            <a:r>
              <a:rPr lang="es-ES_tradnl" sz="4000" b="1">
                <a:solidFill>
                  <a:srgbClr val="000000"/>
                </a:solidFill>
                <a:latin typeface="Corbel" panose="020B0503020204020204" pitchFamily="34" charset="0"/>
              </a:rPr>
              <a:t>Impacto en gastos de producción</a:t>
            </a:r>
          </a:p>
        </p:txBody>
      </p:sp>
      <p:sp>
        <p:nvSpPr>
          <p:cNvPr id="12" name="AutoShape 3">
            <a:extLst>
              <a:ext uri="{FF2B5EF4-FFF2-40B4-BE49-F238E27FC236}">
                <a16:creationId xmlns:a16="http://schemas.microsoft.com/office/drawing/2014/main" id="{1DAD939E-7B25-CC39-0958-A59F4171F8DF}"/>
              </a:ext>
            </a:extLst>
          </p:cNvPr>
          <p:cNvSpPr/>
          <p:nvPr/>
        </p:nvSpPr>
        <p:spPr>
          <a:xfrm rot="-6548">
            <a:off x="723938" y="1383348"/>
            <a:ext cx="7668000" cy="9114"/>
          </a:xfrm>
          <a:prstGeom prst="line">
            <a:avLst/>
          </a:prstGeom>
          <a:ln w="57150" cap="flat">
            <a:solidFill>
              <a:srgbClr val="9C040C"/>
            </a:solidFill>
            <a:prstDash val="solid"/>
            <a:headEnd type="none" w="sm" len="sm"/>
            <a:tailEnd type="none" w="sm" len="sm"/>
          </a:ln>
        </p:spPr>
      </p:sp>
      <p:grpSp>
        <p:nvGrpSpPr>
          <p:cNvPr id="160" name="Group 159">
            <a:extLst>
              <a:ext uri="{FF2B5EF4-FFF2-40B4-BE49-F238E27FC236}">
                <a16:creationId xmlns:a16="http://schemas.microsoft.com/office/drawing/2014/main" id="{1653C0DC-C8B2-8B3E-0F16-A4F9E88FC30F}"/>
              </a:ext>
            </a:extLst>
          </p:cNvPr>
          <p:cNvGrpSpPr/>
          <p:nvPr/>
        </p:nvGrpSpPr>
        <p:grpSpPr>
          <a:xfrm>
            <a:off x="1959012" y="2373745"/>
            <a:ext cx="11699999" cy="1051325"/>
            <a:chOff x="6092944" y="2171698"/>
            <a:chExt cx="12011484" cy="964860"/>
          </a:xfrm>
        </p:grpSpPr>
        <p:sp>
          <p:nvSpPr>
            <p:cNvPr id="161" name="Freeform 6">
              <a:extLst>
                <a:ext uri="{FF2B5EF4-FFF2-40B4-BE49-F238E27FC236}">
                  <a16:creationId xmlns:a16="http://schemas.microsoft.com/office/drawing/2014/main" id="{9C7DE136-9F05-AE37-D823-2DBAF447F46A}"/>
                </a:ext>
              </a:extLst>
            </p:cNvPr>
            <p:cNvSpPr/>
            <p:nvPr/>
          </p:nvSpPr>
          <p:spPr>
            <a:xfrm rot="5400000">
              <a:off x="11616256" y="-3351614"/>
              <a:ext cx="964860" cy="12011484"/>
            </a:xfrm>
            <a:custGeom>
              <a:avLst/>
              <a:gdLst/>
              <a:ahLst/>
              <a:cxnLst/>
              <a:rect l="l" t="t" r="r" b="b"/>
              <a:pathLst>
                <a:path w="188128" h="3322323">
                  <a:moveTo>
                    <a:pt x="94064" y="0"/>
                  </a:moveTo>
                  <a:lnTo>
                    <a:pt x="94064" y="0"/>
                  </a:lnTo>
                  <a:cubicBezTo>
                    <a:pt x="146014" y="0"/>
                    <a:pt x="188128" y="42114"/>
                    <a:pt x="188128" y="94064"/>
                  </a:cubicBezTo>
                  <a:lnTo>
                    <a:pt x="188128" y="3228259"/>
                  </a:lnTo>
                  <a:cubicBezTo>
                    <a:pt x="188128" y="3280209"/>
                    <a:pt x="146014" y="3322323"/>
                    <a:pt x="94064" y="3322323"/>
                  </a:cubicBezTo>
                  <a:lnTo>
                    <a:pt x="94064" y="3322323"/>
                  </a:lnTo>
                  <a:cubicBezTo>
                    <a:pt x="69117" y="3322323"/>
                    <a:pt x="45191" y="3312413"/>
                    <a:pt x="27551" y="3294773"/>
                  </a:cubicBezTo>
                  <a:cubicBezTo>
                    <a:pt x="9910" y="3277132"/>
                    <a:pt x="0" y="3253206"/>
                    <a:pt x="0" y="3228259"/>
                  </a:cubicBezTo>
                  <a:lnTo>
                    <a:pt x="0" y="94064"/>
                  </a:lnTo>
                  <a:cubicBezTo>
                    <a:pt x="0" y="69117"/>
                    <a:pt x="9910" y="45191"/>
                    <a:pt x="27551" y="27551"/>
                  </a:cubicBezTo>
                  <a:cubicBezTo>
                    <a:pt x="45191" y="9910"/>
                    <a:pt x="69117" y="0"/>
                    <a:pt x="94064" y="0"/>
                  </a:cubicBezTo>
                  <a:close/>
                </a:path>
              </a:pathLst>
            </a:custGeom>
            <a:solidFill>
              <a:srgbClr val="9C040C"/>
            </a:solidFill>
          </p:spPr>
        </p:sp>
        <p:sp>
          <p:nvSpPr>
            <p:cNvPr id="162" name="TextBox 8">
              <a:extLst>
                <a:ext uri="{FF2B5EF4-FFF2-40B4-BE49-F238E27FC236}">
                  <a16:creationId xmlns:a16="http://schemas.microsoft.com/office/drawing/2014/main" id="{20737ECC-34BF-B24A-36F6-60AB34776DE7}"/>
                </a:ext>
              </a:extLst>
            </p:cNvPr>
            <p:cNvSpPr txBox="1"/>
            <p:nvPr/>
          </p:nvSpPr>
          <p:spPr>
            <a:xfrm>
              <a:off x="7490714" y="2182321"/>
              <a:ext cx="8422699" cy="877815"/>
            </a:xfrm>
            <a:prstGeom prst="rect">
              <a:avLst/>
            </a:prstGeom>
          </p:spPr>
          <p:txBody>
            <a:bodyPr lIns="0" tIns="0" rIns="0" bIns="0" rtlCol="0" anchor="t">
              <a:spAutoFit/>
            </a:bodyPr>
            <a:lstStyle/>
            <a:p>
              <a:pPr algn="ctr">
                <a:lnSpc>
                  <a:spcPts val="3919"/>
                </a:lnSpc>
                <a:spcBef>
                  <a:spcPct val="0"/>
                </a:spcBef>
              </a:pPr>
              <a:r>
                <a:rPr lang="es-ES_tradnl" sz="2400">
                  <a:solidFill>
                    <a:srgbClr val="FFFFFF"/>
                  </a:solidFill>
                  <a:latin typeface="Corbel 1"/>
                </a:rPr>
                <a:t>Pronóstico de gasto de producción audiovisual en tres escenarios de adopción del incentivo (US$m)</a:t>
              </a:r>
            </a:p>
          </p:txBody>
        </p:sp>
      </p:grpSp>
      <p:sp>
        <p:nvSpPr>
          <p:cNvPr id="182" name="Right Triangle 181">
            <a:extLst>
              <a:ext uri="{FF2B5EF4-FFF2-40B4-BE49-F238E27FC236}">
                <a16:creationId xmlns:a16="http://schemas.microsoft.com/office/drawing/2014/main" id="{B7859443-9C7A-9DAE-DF03-867CCA2E103B}"/>
              </a:ext>
            </a:extLst>
          </p:cNvPr>
          <p:cNvSpPr/>
          <p:nvPr/>
        </p:nvSpPr>
        <p:spPr>
          <a:xfrm flipH="1">
            <a:off x="0" y="0"/>
            <a:ext cx="18288000" cy="10287000"/>
          </a:xfrm>
          <a:prstGeom prst="rtTriangle">
            <a:avLst/>
          </a:prstGeom>
          <a:solidFill>
            <a:srgbClr val="470103">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 name="Group 1">
            <a:extLst>
              <a:ext uri="{FF2B5EF4-FFF2-40B4-BE49-F238E27FC236}">
                <a16:creationId xmlns:a16="http://schemas.microsoft.com/office/drawing/2014/main" id="{247974A8-03CA-B157-C896-5075EE9D5C41}"/>
              </a:ext>
            </a:extLst>
          </p:cNvPr>
          <p:cNvGrpSpPr>
            <a:grpSpLocks noChangeAspect="1"/>
          </p:cNvGrpSpPr>
          <p:nvPr/>
        </p:nvGrpSpPr>
        <p:grpSpPr>
          <a:xfrm>
            <a:off x="13671195" y="5125540"/>
            <a:ext cx="3176725" cy="612186"/>
            <a:chOff x="9278322" y="1954191"/>
            <a:chExt cx="5256481" cy="2097970"/>
          </a:xfrm>
        </p:grpSpPr>
        <p:sp>
          <p:nvSpPr>
            <p:cNvPr id="4" name="Freeform 6">
              <a:extLst>
                <a:ext uri="{FF2B5EF4-FFF2-40B4-BE49-F238E27FC236}">
                  <a16:creationId xmlns:a16="http://schemas.microsoft.com/office/drawing/2014/main" id="{2B077705-0924-1717-5AF0-871678DC953D}"/>
                </a:ext>
              </a:extLst>
            </p:cNvPr>
            <p:cNvSpPr/>
            <p:nvPr/>
          </p:nvSpPr>
          <p:spPr>
            <a:xfrm rot="5400000">
              <a:off x="10857896" y="375256"/>
              <a:ext cx="2097333" cy="5256477"/>
            </a:xfrm>
            <a:custGeom>
              <a:avLst/>
              <a:gdLst/>
              <a:ahLst/>
              <a:cxnLst/>
              <a:rect l="l" t="t" r="r" b="b"/>
              <a:pathLst>
                <a:path w="188128" h="3322323">
                  <a:moveTo>
                    <a:pt x="94064" y="0"/>
                  </a:moveTo>
                  <a:lnTo>
                    <a:pt x="94064" y="0"/>
                  </a:lnTo>
                  <a:cubicBezTo>
                    <a:pt x="146014" y="0"/>
                    <a:pt x="188128" y="42114"/>
                    <a:pt x="188128" y="94064"/>
                  </a:cubicBezTo>
                  <a:lnTo>
                    <a:pt x="188128" y="3228259"/>
                  </a:lnTo>
                  <a:cubicBezTo>
                    <a:pt x="188128" y="3280209"/>
                    <a:pt x="146014" y="3322323"/>
                    <a:pt x="94064" y="3322323"/>
                  </a:cubicBezTo>
                  <a:lnTo>
                    <a:pt x="94064" y="3322323"/>
                  </a:lnTo>
                  <a:cubicBezTo>
                    <a:pt x="69117" y="3322323"/>
                    <a:pt x="45191" y="3312413"/>
                    <a:pt x="27551" y="3294773"/>
                  </a:cubicBezTo>
                  <a:cubicBezTo>
                    <a:pt x="9910" y="3277132"/>
                    <a:pt x="0" y="3253206"/>
                    <a:pt x="0" y="3228259"/>
                  </a:cubicBezTo>
                  <a:lnTo>
                    <a:pt x="0" y="94064"/>
                  </a:lnTo>
                  <a:cubicBezTo>
                    <a:pt x="0" y="69117"/>
                    <a:pt x="9910" y="45191"/>
                    <a:pt x="27551" y="27551"/>
                  </a:cubicBezTo>
                  <a:cubicBezTo>
                    <a:pt x="45191" y="9910"/>
                    <a:pt x="69117" y="0"/>
                    <a:pt x="94064" y="0"/>
                  </a:cubicBezTo>
                  <a:close/>
                </a:path>
              </a:pathLst>
            </a:custGeom>
            <a:solidFill>
              <a:schemeClr val="tx1">
                <a:lumMod val="65000"/>
                <a:lumOff val="35000"/>
              </a:schemeClr>
            </a:solidFill>
          </p:spPr>
        </p:sp>
        <p:sp>
          <p:nvSpPr>
            <p:cNvPr id="5" name="TextBox 8">
              <a:extLst>
                <a:ext uri="{FF2B5EF4-FFF2-40B4-BE49-F238E27FC236}">
                  <a16:creationId xmlns:a16="http://schemas.microsoft.com/office/drawing/2014/main" id="{3764411B-EB68-D4B5-44D2-13159FD881DF}"/>
                </a:ext>
              </a:extLst>
            </p:cNvPr>
            <p:cNvSpPr txBox="1"/>
            <p:nvPr/>
          </p:nvSpPr>
          <p:spPr>
            <a:xfrm>
              <a:off x="9278322" y="1954191"/>
              <a:ext cx="5256481" cy="1494236"/>
            </a:xfrm>
            <a:prstGeom prst="rect">
              <a:avLst/>
            </a:prstGeom>
          </p:spPr>
          <p:txBody>
            <a:bodyPr wrap="square" lIns="0" tIns="0" rIns="0" bIns="0" rtlCol="0" anchor="t">
              <a:spAutoFit/>
            </a:bodyPr>
            <a:lstStyle/>
            <a:p>
              <a:pPr algn="ctr">
                <a:lnSpc>
                  <a:spcPts val="3919"/>
                </a:lnSpc>
                <a:spcBef>
                  <a:spcPct val="0"/>
                </a:spcBef>
              </a:pPr>
              <a:r>
                <a:rPr lang="es-ES_tradnl">
                  <a:solidFill>
                    <a:srgbClr val="FFFFFF"/>
                  </a:solidFill>
                  <a:latin typeface="Corbel 1"/>
                </a:rPr>
                <a:t>Escenario 2: Adopción  baja</a:t>
              </a:r>
            </a:p>
          </p:txBody>
        </p:sp>
      </p:grpSp>
      <p:grpSp>
        <p:nvGrpSpPr>
          <p:cNvPr id="6" name="Group 5">
            <a:extLst>
              <a:ext uri="{FF2B5EF4-FFF2-40B4-BE49-F238E27FC236}">
                <a16:creationId xmlns:a16="http://schemas.microsoft.com/office/drawing/2014/main" id="{14612BC2-EBDE-105C-24C4-C987A1B4D950}"/>
              </a:ext>
            </a:extLst>
          </p:cNvPr>
          <p:cNvGrpSpPr/>
          <p:nvPr/>
        </p:nvGrpSpPr>
        <p:grpSpPr>
          <a:xfrm>
            <a:off x="13616325" y="3913344"/>
            <a:ext cx="3354621" cy="588870"/>
            <a:chOff x="9094486" y="2205506"/>
            <a:chExt cx="5688246" cy="2414648"/>
          </a:xfrm>
        </p:grpSpPr>
        <p:sp>
          <p:nvSpPr>
            <p:cNvPr id="7" name="Freeform 6">
              <a:extLst>
                <a:ext uri="{FF2B5EF4-FFF2-40B4-BE49-F238E27FC236}">
                  <a16:creationId xmlns:a16="http://schemas.microsoft.com/office/drawing/2014/main" id="{C2781BD9-277F-A66A-46AB-EF93BC871A06}"/>
                </a:ext>
              </a:extLst>
            </p:cNvPr>
            <p:cNvSpPr/>
            <p:nvPr/>
          </p:nvSpPr>
          <p:spPr>
            <a:xfrm rot="5400000">
              <a:off x="10673504" y="719535"/>
              <a:ext cx="2414644" cy="5386593"/>
            </a:xfrm>
            <a:custGeom>
              <a:avLst/>
              <a:gdLst/>
              <a:ahLst/>
              <a:cxnLst/>
              <a:rect l="l" t="t" r="r" b="b"/>
              <a:pathLst>
                <a:path w="188128" h="3322323">
                  <a:moveTo>
                    <a:pt x="94064" y="0"/>
                  </a:moveTo>
                  <a:lnTo>
                    <a:pt x="94064" y="0"/>
                  </a:lnTo>
                  <a:cubicBezTo>
                    <a:pt x="146014" y="0"/>
                    <a:pt x="188128" y="42114"/>
                    <a:pt x="188128" y="94064"/>
                  </a:cubicBezTo>
                  <a:lnTo>
                    <a:pt x="188128" y="3228259"/>
                  </a:lnTo>
                  <a:cubicBezTo>
                    <a:pt x="188128" y="3280209"/>
                    <a:pt x="146014" y="3322323"/>
                    <a:pt x="94064" y="3322323"/>
                  </a:cubicBezTo>
                  <a:lnTo>
                    <a:pt x="94064" y="3322323"/>
                  </a:lnTo>
                  <a:cubicBezTo>
                    <a:pt x="69117" y="3322323"/>
                    <a:pt x="45191" y="3312413"/>
                    <a:pt x="27551" y="3294773"/>
                  </a:cubicBezTo>
                  <a:cubicBezTo>
                    <a:pt x="9910" y="3277132"/>
                    <a:pt x="0" y="3253206"/>
                    <a:pt x="0" y="3228259"/>
                  </a:cubicBezTo>
                  <a:lnTo>
                    <a:pt x="0" y="94064"/>
                  </a:lnTo>
                  <a:cubicBezTo>
                    <a:pt x="0" y="69117"/>
                    <a:pt x="9910" y="45191"/>
                    <a:pt x="27551" y="27551"/>
                  </a:cubicBezTo>
                  <a:cubicBezTo>
                    <a:pt x="45191" y="9910"/>
                    <a:pt x="69117" y="0"/>
                    <a:pt x="94064" y="0"/>
                  </a:cubicBezTo>
                  <a:close/>
                </a:path>
              </a:pathLst>
            </a:custGeom>
            <a:solidFill>
              <a:srgbClr val="9C040B"/>
            </a:solidFill>
          </p:spPr>
        </p:sp>
        <p:sp>
          <p:nvSpPr>
            <p:cNvPr id="8" name="TextBox 8">
              <a:extLst>
                <a:ext uri="{FF2B5EF4-FFF2-40B4-BE49-F238E27FC236}">
                  <a16:creationId xmlns:a16="http://schemas.microsoft.com/office/drawing/2014/main" id="{FD23C093-62A1-4DC9-128D-FB851B7A4946}"/>
                </a:ext>
              </a:extLst>
            </p:cNvPr>
            <p:cNvSpPr txBox="1"/>
            <p:nvPr/>
          </p:nvSpPr>
          <p:spPr>
            <a:xfrm>
              <a:off x="9094486" y="2205506"/>
              <a:ext cx="5688246" cy="1787878"/>
            </a:xfrm>
            <a:prstGeom prst="rect">
              <a:avLst/>
            </a:prstGeom>
          </p:spPr>
          <p:txBody>
            <a:bodyPr wrap="square" lIns="0" tIns="0" rIns="0" bIns="0" rtlCol="0" anchor="t">
              <a:spAutoFit/>
            </a:bodyPr>
            <a:lstStyle/>
            <a:p>
              <a:pPr algn="ctr">
                <a:lnSpc>
                  <a:spcPts val="3919"/>
                </a:lnSpc>
                <a:spcBef>
                  <a:spcPct val="0"/>
                </a:spcBef>
              </a:pPr>
              <a:r>
                <a:rPr lang="es-ES_tradnl">
                  <a:solidFill>
                    <a:srgbClr val="FFFFFF"/>
                  </a:solidFill>
                  <a:latin typeface="Corbel 1"/>
                </a:rPr>
                <a:t>Escenario 1: Adopción total</a:t>
              </a:r>
            </a:p>
          </p:txBody>
        </p:sp>
      </p:grpSp>
      <p:grpSp>
        <p:nvGrpSpPr>
          <p:cNvPr id="10" name="Group 9">
            <a:extLst>
              <a:ext uri="{FF2B5EF4-FFF2-40B4-BE49-F238E27FC236}">
                <a16:creationId xmlns:a16="http://schemas.microsoft.com/office/drawing/2014/main" id="{59709544-C2C1-79C8-701D-CEA261201344}"/>
              </a:ext>
            </a:extLst>
          </p:cNvPr>
          <p:cNvGrpSpPr>
            <a:grpSpLocks noChangeAspect="1"/>
          </p:cNvGrpSpPr>
          <p:nvPr/>
        </p:nvGrpSpPr>
        <p:grpSpPr>
          <a:xfrm>
            <a:off x="13616325" y="6353500"/>
            <a:ext cx="3242302" cy="615137"/>
            <a:chOff x="9094803" y="2160947"/>
            <a:chExt cx="6106046" cy="2108084"/>
          </a:xfrm>
        </p:grpSpPr>
        <p:sp>
          <p:nvSpPr>
            <p:cNvPr id="13" name="Freeform 6">
              <a:extLst>
                <a:ext uri="{FF2B5EF4-FFF2-40B4-BE49-F238E27FC236}">
                  <a16:creationId xmlns:a16="http://schemas.microsoft.com/office/drawing/2014/main" id="{BFB9DE03-5C63-E701-5248-EAE1AFADE5F2}"/>
                </a:ext>
              </a:extLst>
            </p:cNvPr>
            <p:cNvSpPr/>
            <p:nvPr/>
          </p:nvSpPr>
          <p:spPr>
            <a:xfrm rot="5400000">
              <a:off x="11160907" y="229091"/>
              <a:ext cx="2097333" cy="5982548"/>
            </a:xfrm>
            <a:custGeom>
              <a:avLst/>
              <a:gdLst/>
              <a:ahLst/>
              <a:cxnLst/>
              <a:rect l="l" t="t" r="r" b="b"/>
              <a:pathLst>
                <a:path w="188128" h="3322323">
                  <a:moveTo>
                    <a:pt x="94064" y="0"/>
                  </a:moveTo>
                  <a:lnTo>
                    <a:pt x="94064" y="0"/>
                  </a:lnTo>
                  <a:cubicBezTo>
                    <a:pt x="146014" y="0"/>
                    <a:pt x="188128" y="42114"/>
                    <a:pt x="188128" y="94064"/>
                  </a:cubicBezTo>
                  <a:lnTo>
                    <a:pt x="188128" y="3228259"/>
                  </a:lnTo>
                  <a:cubicBezTo>
                    <a:pt x="188128" y="3280209"/>
                    <a:pt x="146014" y="3322323"/>
                    <a:pt x="94064" y="3322323"/>
                  </a:cubicBezTo>
                  <a:lnTo>
                    <a:pt x="94064" y="3322323"/>
                  </a:lnTo>
                  <a:cubicBezTo>
                    <a:pt x="69117" y="3322323"/>
                    <a:pt x="45191" y="3312413"/>
                    <a:pt x="27551" y="3294773"/>
                  </a:cubicBezTo>
                  <a:cubicBezTo>
                    <a:pt x="9910" y="3277132"/>
                    <a:pt x="0" y="3253206"/>
                    <a:pt x="0" y="3228259"/>
                  </a:cubicBezTo>
                  <a:lnTo>
                    <a:pt x="0" y="94064"/>
                  </a:lnTo>
                  <a:cubicBezTo>
                    <a:pt x="0" y="69117"/>
                    <a:pt x="9910" y="45191"/>
                    <a:pt x="27551" y="27551"/>
                  </a:cubicBezTo>
                  <a:cubicBezTo>
                    <a:pt x="45191" y="9910"/>
                    <a:pt x="69117" y="0"/>
                    <a:pt x="94064" y="0"/>
                  </a:cubicBezTo>
                  <a:close/>
                </a:path>
              </a:pathLst>
            </a:custGeom>
            <a:solidFill>
              <a:srgbClr val="3F474E"/>
            </a:solidFill>
          </p:spPr>
        </p:sp>
        <p:sp>
          <p:nvSpPr>
            <p:cNvPr id="14" name="TextBox 8">
              <a:extLst>
                <a:ext uri="{FF2B5EF4-FFF2-40B4-BE49-F238E27FC236}">
                  <a16:creationId xmlns:a16="http://schemas.microsoft.com/office/drawing/2014/main" id="{0BB8A864-5026-78AD-98DC-C7A451DAF39F}"/>
                </a:ext>
              </a:extLst>
            </p:cNvPr>
            <p:cNvSpPr txBox="1"/>
            <p:nvPr/>
          </p:nvSpPr>
          <p:spPr>
            <a:xfrm>
              <a:off x="9094803" y="2160947"/>
              <a:ext cx="6106046" cy="1494237"/>
            </a:xfrm>
            <a:prstGeom prst="rect">
              <a:avLst/>
            </a:prstGeom>
          </p:spPr>
          <p:txBody>
            <a:bodyPr wrap="square" lIns="0" tIns="0" rIns="0" bIns="0" rtlCol="0" anchor="t">
              <a:spAutoFit/>
            </a:bodyPr>
            <a:lstStyle/>
            <a:p>
              <a:pPr algn="ctr">
                <a:lnSpc>
                  <a:spcPts val="3919"/>
                </a:lnSpc>
                <a:spcBef>
                  <a:spcPct val="0"/>
                </a:spcBef>
              </a:pPr>
              <a:r>
                <a:rPr lang="es-ES_tradnl">
                  <a:solidFill>
                    <a:srgbClr val="FFFFFF"/>
                  </a:solidFill>
                  <a:latin typeface="Corbel 1"/>
                </a:rPr>
                <a:t>Escenario 3:  No hacer nada</a:t>
              </a:r>
            </a:p>
          </p:txBody>
        </p:sp>
      </p:grpSp>
      <p:sp>
        <p:nvSpPr>
          <p:cNvPr id="9" name="TextBox 8">
            <a:extLst>
              <a:ext uri="{FF2B5EF4-FFF2-40B4-BE49-F238E27FC236}">
                <a16:creationId xmlns:a16="http://schemas.microsoft.com/office/drawing/2014/main" id="{C4A13D38-5A2A-BB7B-7BA5-F58DDECA61F2}"/>
              </a:ext>
            </a:extLst>
          </p:cNvPr>
          <p:cNvSpPr txBox="1"/>
          <p:nvPr/>
        </p:nvSpPr>
        <p:spPr>
          <a:xfrm>
            <a:off x="782735" y="1669074"/>
            <a:ext cx="15005903" cy="492443"/>
          </a:xfrm>
          <a:prstGeom prst="rect">
            <a:avLst/>
          </a:prstGeom>
          <a:noFill/>
        </p:spPr>
        <p:txBody>
          <a:bodyPr wrap="none" rtlCol="0">
            <a:spAutoFit/>
          </a:bodyPr>
          <a:lstStyle/>
          <a:p>
            <a:r>
              <a:rPr lang="es-ES_tradnl" sz="2600">
                <a:latin typeface="Corbel" panose="020B0503020204020204" pitchFamily="34" charset="0"/>
              </a:rPr>
              <a:t>En el escenario de adopción total, se doblan los gastos actuales generando aproximadamente US$1.5 </a:t>
            </a:r>
            <a:r>
              <a:rPr lang="es-ES_tradnl" sz="2600" err="1">
                <a:latin typeface="Corbel" panose="020B0503020204020204" pitchFamily="34" charset="0"/>
              </a:rPr>
              <a:t>billion</a:t>
            </a:r>
            <a:r>
              <a:rPr lang="es-ES_tradnl" sz="2600">
                <a:latin typeface="Corbel" panose="020B0503020204020204" pitchFamily="34" charset="0"/>
              </a:rPr>
              <a:t>.</a:t>
            </a:r>
            <a:endParaRPr lang="es-ES_tradnl" sz="2600" b="1">
              <a:latin typeface="Corbel" panose="020B0503020204020204" pitchFamily="34" charset="0"/>
            </a:endParaRPr>
          </a:p>
        </p:txBody>
      </p:sp>
      <p:graphicFrame>
        <p:nvGraphicFramePr>
          <p:cNvPr id="11" name="Chart 10">
            <a:extLst>
              <a:ext uri="{FF2B5EF4-FFF2-40B4-BE49-F238E27FC236}">
                <a16:creationId xmlns:a16="http://schemas.microsoft.com/office/drawing/2014/main" id="{E23392C0-7769-8E6E-13D4-0A47CE439370}"/>
              </a:ext>
            </a:extLst>
          </p:cNvPr>
          <p:cNvGraphicFramePr/>
          <p:nvPr>
            <p:extLst>
              <p:ext uri="{D42A27DB-BD31-4B8C-83A1-F6EECF244321}">
                <p14:modId xmlns:p14="http://schemas.microsoft.com/office/powerpoint/2010/main" val="4048769912"/>
              </p:ext>
            </p:extLst>
          </p:nvPr>
        </p:nvGraphicFramePr>
        <p:xfrm>
          <a:off x="1020485" y="3795334"/>
          <a:ext cx="12769381" cy="64916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8784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BA7F4C325539409C8B3ABB61AC5F66" ma:contentTypeVersion="33" ma:contentTypeDescription="Create a new document." ma:contentTypeScope="" ma:versionID="9d8a0f69f2934823ca05386dd267ab9c">
  <xsd:schema xmlns:xsd="http://www.w3.org/2001/XMLSchema" xmlns:xs="http://www.w3.org/2001/XMLSchema" xmlns:p="http://schemas.microsoft.com/office/2006/metadata/properties" xmlns:ns2="f906f2f7-7574-480e-8ea8-f6c2385471c9" xmlns:ns3="87fe5a72-d084-40e7-a060-e8819e9b6413" targetNamespace="http://schemas.microsoft.com/office/2006/metadata/properties" ma:root="true" ma:fieldsID="1771700bcb334199f13451ed32858d27" ns2:_="" ns3:_="">
    <xsd:import namespace="f906f2f7-7574-480e-8ea8-f6c2385471c9"/>
    <xsd:import namespace="87fe5a72-d084-40e7-a060-e8819e9b6413"/>
    <xsd:element name="properties">
      <xsd:complexType>
        <xsd:sequence>
          <xsd:element name="documentManagement">
            <xsd:complexType>
              <xsd:all>
                <xsd:element ref="ns2:Live_x002f_Completed" minOccurs="0"/>
                <xsd:element ref="ns2:Client" minOccurs="0"/>
                <xsd:element ref="ns2:BusinessStrand" minOccurs="0"/>
                <xsd:element ref="ns2:Jurisdiction" minOccurs="0"/>
                <xsd:element ref="ns2:Completiondate" minOccurs="0"/>
                <xsd:element ref="ns2:ProjectManager"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6f2f7-7574-480e-8ea8-f6c2385471c9" elementFormDefault="qualified">
    <xsd:import namespace="http://schemas.microsoft.com/office/2006/documentManagement/types"/>
    <xsd:import namespace="http://schemas.microsoft.com/office/infopath/2007/PartnerControls"/>
    <xsd:element name="Live_x002f_Completed" ma:index="2" nillable="true" ma:displayName="Live/Completed" ma:format="Dropdown" ma:internalName="Live_x002f_Completed">
      <xsd:simpleType>
        <xsd:restriction base="dms:Choice">
          <xsd:enumeration value="Live"/>
          <xsd:enumeration value="Completed"/>
        </xsd:restriction>
      </xsd:simpleType>
    </xsd:element>
    <xsd:element name="Client" ma:index="3" nillable="true" ma:displayName="Client" ma:list="{bc12e604-15f2-4b51-9a81-9f4c368cfddd}" ma:internalName="Client" ma:showField="Company">
      <xsd:simpleType>
        <xsd:restriction base="dms:Lookup"/>
      </xsd:simpleType>
    </xsd:element>
    <xsd:element name="BusinessStrand" ma:index="4" nillable="true" ma:displayName="Business Strand" ma:format="Dropdown" ma:internalName="BusinessStrand">
      <xsd:simpleType>
        <xsd:restriction base="dms:Choice">
          <xsd:enumeration value="Strategic Sector Development"/>
          <xsd:enumeration value="Economic Impact Studies"/>
          <xsd:enumeration value="Production Infrastructure and Capacity Audit (PICA)"/>
          <xsd:enumeration value="Design and Development of Production Incentives"/>
          <xsd:enumeration value="Studio Feasibility and Business Planning"/>
          <xsd:enumeration value="Corporate Strategy and Business Development"/>
          <xsd:enumeration value="Global Production Policy"/>
          <xsd:enumeration value="Research and Evaluation"/>
        </xsd:restriction>
      </xsd:simpleType>
    </xsd:element>
    <xsd:element name="Jurisdiction" ma:index="5" nillable="true" ma:displayName="Jurisdiction" ma:internalName="Jurisdiction">
      <xsd:simpleType>
        <xsd:restriction base="dms:Text">
          <xsd:maxLength value="255"/>
        </xsd:restriction>
      </xsd:simpleType>
    </xsd:element>
    <xsd:element name="Completiondate" ma:index="6" nillable="true" ma:displayName="Completion date" ma:format="DateOnly" ma:internalName="Completiondate">
      <xsd:simpleType>
        <xsd:restriction base="dms:DateTime"/>
      </xsd:simpleType>
    </xsd:element>
    <xsd:element name="ProjectManager" ma:index="7" nillable="true" ma:displayName="Project Manager" ma:format="Dropdown" ma:list="UserInfo" ma:SharePointGroup="0" ma:internalName="ProjectManag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ece72647-1097-428e-89a0-dcf69ce7e94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7fe5a72-d084-40e7-a060-e8819e9b641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abe86257-88c4-431b-8cb0-e26d20f0294e}" ma:internalName="TaxCatchAll" ma:showField="CatchAllData" ma:web="87fe5a72-d084-40e7-a060-e8819e9b64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906f2f7-7574-480e-8ea8-f6c2385471c9">
      <Terms xmlns="http://schemas.microsoft.com/office/infopath/2007/PartnerControls"/>
    </lcf76f155ced4ddcb4097134ff3c332f>
    <Live_x002f_Completed xmlns="f906f2f7-7574-480e-8ea8-f6c2385471c9" xsi:nil="true"/>
    <ProjectManager xmlns="f906f2f7-7574-480e-8ea8-f6c2385471c9">
      <UserInfo>
        <DisplayName/>
        <AccountId xsi:nil="true"/>
        <AccountType/>
      </UserInfo>
    </ProjectManager>
    <Jurisdiction xmlns="f906f2f7-7574-480e-8ea8-f6c2385471c9" xsi:nil="true"/>
    <Completiondate xmlns="f906f2f7-7574-480e-8ea8-f6c2385471c9" xsi:nil="true"/>
    <TaxCatchAll xmlns="87fe5a72-d084-40e7-a060-e8819e9b6413" xsi:nil="true"/>
    <BusinessStrand xmlns="f906f2f7-7574-480e-8ea8-f6c2385471c9" xsi:nil="true"/>
    <Client xmlns="f906f2f7-7574-480e-8ea8-f6c2385471c9" xsi:nil="true"/>
  </documentManagement>
</p:properties>
</file>

<file path=customXml/itemProps1.xml><?xml version="1.0" encoding="utf-8"?>
<ds:datastoreItem xmlns:ds="http://schemas.openxmlformats.org/officeDocument/2006/customXml" ds:itemID="{0AC4F39B-F74F-4D66-B793-520B22169F25}">
  <ds:schemaRefs>
    <ds:schemaRef ds:uri="http://schemas.microsoft.com/sharepoint/v3/contenttype/forms"/>
  </ds:schemaRefs>
</ds:datastoreItem>
</file>

<file path=customXml/itemProps2.xml><?xml version="1.0" encoding="utf-8"?>
<ds:datastoreItem xmlns:ds="http://schemas.openxmlformats.org/officeDocument/2006/customXml" ds:itemID="{3FF606CA-A8ED-4DA3-A1C8-ACE049CF4C6A}">
  <ds:schemaRefs>
    <ds:schemaRef ds:uri="87fe5a72-d084-40e7-a060-e8819e9b6413"/>
    <ds:schemaRef ds:uri="f906f2f7-7574-480e-8ea8-f6c2385471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D29A05-2F24-4438-883C-E06624445954}">
  <ds:schemaRefs>
    <ds:schemaRef ds:uri="http://purl.org/dc/elements/1.1/"/>
    <ds:schemaRef ds:uri="http://www.w3.org/XML/1998/namespace"/>
    <ds:schemaRef ds:uri="http://schemas.microsoft.com/office/2006/documentManagement/types"/>
    <ds:schemaRef ds:uri="f906f2f7-7574-480e-8ea8-f6c2385471c9"/>
    <ds:schemaRef ds:uri="http://schemas.openxmlformats.org/package/2006/metadata/core-properties"/>
    <ds:schemaRef ds:uri="http://schemas.microsoft.com/office/infopath/2007/PartnerControls"/>
    <ds:schemaRef ds:uri="http://purl.org/dc/dcmitype/"/>
    <ds:schemaRef ds:uri="87fe5a72-d084-40e7-a060-e8819e9b641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914</TotalTime>
  <Words>1991</Words>
  <Application>Microsoft Office PowerPoint</Application>
  <PresentationFormat>Personalizar</PresentationFormat>
  <Paragraphs>282</Paragraphs>
  <Slides>16</Slides>
  <Notes>13</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16</vt:i4>
      </vt:variant>
    </vt:vector>
  </HeadingPairs>
  <TitlesOfParts>
    <vt:vector size="25" baseType="lpstr">
      <vt:lpstr>Corbel</vt:lpstr>
      <vt:lpstr>Helvetica</vt:lpstr>
      <vt:lpstr>Calibri</vt:lpstr>
      <vt:lpstr>Corbel 1</vt:lpstr>
      <vt:lpstr>Symbol</vt:lpstr>
      <vt:lpstr>Arial</vt:lpstr>
      <vt:lpstr>inherit</vt:lpstr>
      <vt:lpstr>Corbel 4</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ANZSA Launch</dc:title>
  <dc:creator>Steve Solot</dc:creator>
  <cp:lastModifiedBy>Steve Solot</cp:lastModifiedBy>
  <cp:revision>2</cp:revision>
  <dcterms:created xsi:type="dcterms:W3CDTF">2006-08-16T00:00:00Z</dcterms:created>
  <dcterms:modified xsi:type="dcterms:W3CDTF">2023-05-27T10:51:25Z</dcterms:modified>
  <dc:identifier>DAFZQDzgeDM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0x0101004BBA7F4C325539409C8B3ABB61AC5F66</vt:lpwstr>
  </property>
  <property fmtid="{D5CDD505-2E9C-101B-9397-08002B2CF9AE}" pid="3" name="MediaServiceImageTags">
    <vt:lpwstr/>
  </property>
</Properties>
</file>